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9" r:id="rId1"/>
  </p:sldMasterIdLst>
  <p:notesMasterIdLst>
    <p:notesMasterId r:id="rId22"/>
  </p:notesMasterIdLst>
  <p:sldIdLst>
    <p:sldId id="256" r:id="rId2"/>
    <p:sldId id="258" r:id="rId3"/>
    <p:sldId id="277" r:id="rId4"/>
    <p:sldId id="261" r:id="rId5"/>
    <p:sldId id="262" r:id="rId6"/>
    <p:sldId id="263" r:id="rId7"/>
    <p:sldId id="276" r:id="rId8"/>
    <p:sldId id="265" r:id="rId9"/>
    <p:sldId id="266" r:id="rId10"/>
    <p:sldId id="268" r:id="rId11"/>
    <p:sldId id="269" r:id="rId12"/>
    <p:sldId id="279" r:id="rId13"/>
    <p:sldId id="270" r:id="rId14"/>
    <p:sldId id="271" r:id="rId15"/>
    <p:sldId id="280" r:id="rId16"/>
    <p:sldId id="278" r:id="rId17"/>
    <p:sldId id="273" r:id="rId18"/>
    <p:sldId id="281" r:id="rId19"/>
    <p:sldId id="274" r:id="rId20"/>
    <p:sldId id="275" r:id="rId2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4"/>
    <p:restoredTop sz="94705"/>
  </p:normalViewPr>
  <p:slideViewPr>
    <p:cSldViewPr snapToGrid="0">
      <p:cViewPr varScale="1">
        <p:scale>
          <a:sx n="81" d="100"/>
          <a:sy n="81" d="100"/>
        </p:scale>
        <p:origin x="76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2AA61-2904-684F-A5BF-F9ACE64B4A9A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CFE52-028B-1E4B-BD96-40B526E05F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4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FE52-028B-1E4B-BD96-40B526E05FB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88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FE52-028B-1E4B-BD96-40B526E05FB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60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CFE52-028B-1E4B-BD96-40B526E05FB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00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530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4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1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22,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9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99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1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0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22,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22,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847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38" r:id="rId7"/>
    <p:sldLayoutId id="2147483739" r:id="rId8"/>
    <p:sldLayoutId id="2147483740" r:id="rId9"/>
    <p:sldLayoutId id="2147483741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1182" y="2774897"/>
            <a:ext cx="8383524" cy="23610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Zpráva kontrolního výboru</a:t>
            </a:r>
            <a:b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k historii majetkových a smluvních vztahů na táborové základně</a:t>
            </a: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 Jindřichovicích pod Smrkem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afický objekt 5">
            <a:extLst>
              <a:ext uri="{FF2B5EF4-FFF2-40B4-BE49-F238E27FC236}">
                <a16:creationId xmlns:a16="http://schemas.microsoft.com/office/drawing/2014/main" id="{4C96264C-BC59-FAD9-32B3-ECCC73CA0247}"/>
              </a:ext>
            </a:extLst>
          </p:cNvPr>
          <p:cNvGrpSpPr>
            <a:grpSpLocks noChangeAspect="1"/>
          </p:cNvGrpSpPr>
          <p:nvPr/>
        </p:nvGrpSpPr>
        <p:grpSpPr>
          <a:xfrm>
            <a:off x="953434" y="489330"/>
            <a:ext cx="1530297" cy="1917198"/>
            <a:chOff x="10243738" y="355762"/>
            <a:chExt cx="1530298" cy="1917199"/>
          </a:xfrm>
        </p:grpSpPr>
        <p:sp>
          <p:nvSpPr>
            <p:cNvPr id="5" name="Volný tvar 4">
              <a:extLst>
                <a:ext uri="{FF2B5EF4-FFF2-40B4-BE49-F238E27FC236}">
                  <a16:creationId xmlns:a16="http://schemas.microsoft.com/office/drawing/2014/main" id="{B88B7813-BBBF-087B-FD2E-5F865C6F6929}"/>
                </a:ext>
              </a:extLst>
            </p:cNvPr>
            <p:cNvSpPr/>
            <p:nvPr/>
          </p:nvSpPr>
          <p:spPr>
            <a:xfrm>
              <a:off x="10243738" y="355762"/>
              <a:ext cx="1530298" cy="1917199"/>
            </a:xfrm>
            <a:custGeom>
              <a:avLst/>
              <a:gdLst>
                <a:gd name="connsiteX0" fmla="*/ -24 w 1530298"/>
                <a:gd name="connsiteY0" fmla="*/ -63 h 1917199"/>
                <a:gd name="connsiteX1" fmla="*/ -24 w 1530298"/>
                <a:gd name="connsiteY1" fmla="*/ 1273346 h 1917199"/>
                <a:gd name="connsiteX2" fmla="*/ 1376 w 1530298"/>
                <a:gd name="connsiteY2" fmla="*/ 1273346 h 1917199"/>
                <a:gd name="connsiteX3" fmla="*/ 765759 w 1530298"/>
                <a:gd name="connsiteY3" fmla="*/ 1917136 h 1917199"/>
                <a:gd name="connsiteX4" fmla="*/ 1530275 w 1530298"/>
                <a:gd name="connsiteY4" fmla="*/ 1269994 h 1917199"/>
                <a:gd name="connsiteX5" fmla="*/ 1529208 w 1530298"/>
                <a:gd name="connsiteY5" fmla="*/ 1269994 h 1917199"/>
                <a:gd name="connsiteX6" fmla="*/ 1529208 w 1530298"/>
                <a:gd name="connsiteY6" fmla="*/ -63 h 1917199"/>
                <a:gd name="connsiteX7" fmla="*/ -24 w 1530298"/>
                <a:gd name="connsiteY7" fmla="*/ -63 h 191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0298" h="1917199">
                  <a:moveTo>
                    <a:pt x="-24" y="-63"/>
                  </a:moveTo>
                  <a:lnTo>
                    <a:pt x="-24" y="1273346"/>
                  </a:lnTo>
                  <a:lnTo>
                    <a:pt x="1376" y="1273346"/>
                  </a:lnTo>
                  <a:cubicBezTo>
                    <a:pt x="6595" y="1629480"/>
                    <a:pt x="346956" y="1917136"/>
                    <a:pt x="765759" y="1917136"/>
                  </a:cubicBezTo>
                  <a:cubicBezTo>
                    <a:pt x="1185879" y="1917136"/>
                    <a:pt x="1527157" y="1627679"/>
                    <a:pt x="1530275" y="1269994"/>
                  </a:cubicBezTo>
                  <a:lnTo>
                    <a:pt x="1529208" y="1269994"/>
                  </a:lnTo>
                  <a:lnTo>
                    <a:pt x="1529208" y="-63"/>
                  </a:lnTo>
                  <a:lnTo>
                    <a:pt x="-24" y="-63"/>
                  </a:lnTo>
                  <a:close/>
                </a:path>
              </a:pathLst>
            </a:custGeom>
            <a:solidFill>
              <a:srgbClr val="0092CC"/>
            </a:solidFill>
            <a:ln w="716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" name="Volný tvar 6">
              <a:extLst>
                <a:ext uri="{FF2B5EF4-FFF2-40B4-BE49-F238E27FC236}">
                  <a16:creationId xmlns:a16="http://schemas.microsoft.com/office/drawing/2014/main" id="{2F037F00-C8CB-9DD4-2531-D32E4C4491E0}"/>
                </a:ext>
              </a:extLst>
            </p:cNvPr>
            <p:cNvSpPr/>
            <p:nvPr/>
          </p:nvSpPr>
          <p:spPr>
            <a:xfrm>
              <a:off x="10625862" y="566181"/>
              <a:ext cx="764686" cy="783627"/>
            </a:xfrm>
            <a:custGeom>
              <a:avLst/>
              <a:gdLst>
                <a:gd name="connsiteX0" fmla="*/ 353111 w 764686"/>
                <a:gd name="connsiteY0" fmla="*/ -63 h 783627"/>
                <a:gd name="connsiteX1" fmla="*/ 352533 w 764686"/>
                <a:gd name="connsiteY1" fmla="*/ 277710 h 783627"/>
                <a:gd name="connsiteX2" fmla="*/ 384150 w 764686"/>
                <a:gd name="connsiteY2" fmla="*/ 277710 h 783627"/>
                <a:gd name="connsiteX3" fmla="*/ 414999 w 764686"/>
                <a:gd name="connsiteY3" fmla="*/ 277710 h 783627"/>
                <a:gd name="connsiteX4" fmla="*/ 414354 w 764686"/>
                <a:gd name="connsiteY4" fmla="*/ -63 h 783627"/>
                <a:gd name="connsiteX5" fmla="*/ 384150 w 764686"/>
                <a:gd name="connsiteY5" fmla="*/ -63 h 783627"/>
                <a:gd name="connsiteX6" fmla="*/ 353111 w 764686"/>
                <a:gd name="connsiteY6" fmla="*/ -63 h 783627"/>
                <a:gd name="connsiteX7" fmla="*/ 130820 w 764686"/>
                <a:gd name="connsiteY7" fmla="*/ 92447 h 783627"/>
                <a:gd name="connsiteX8" fmla="*/ 109482 w 764686"/>
                <a:gd name="connsiteY8" fmla="*/ 114282 h 783627"/>
                <a:gd name="connsiteX9" fmla="*/ 108906 w 764686"/>
                <a:gd name="connsiteY9" fmla="*/ 114827 h 783627"/>
                <a:gd name="connsiteX10" fmla="*/ 87568 w 764686"/>
                <a:gd name="connsiteY10" fmla="*/ 136663 h 783627"/>
                <a:gd name="connsiteX11" fmla="*/ 279529 w 764686"/>
                <a:gd name="connsiteY11" fmla="*/ 333483 h 783627"/>
                <a:gd name="connsiteX12" fmla="*/ 301313 w 764686"/>
                <a:gd name="connsiteY12" fmla="*/ 311223 h 783627"/>
                <a:gd name="connsiteX13" fmla="*/ 301892 w 764686"/>
                <a:gd name="connsiteY13" fmla="*/ 310675 h 783627"/>
                <a:gd name="connsiteX14" fmla="*/ 323679 w 764686"/>
                <a:gd name="connsiteY14" fmla="*/ 288415 h 783627"/>
                <a:gd name="connsiteX15" fmla="*/ 130820 w 764686"/>
                <a:gd name="connsiteY15" fmla="*/ 92447 h 783627"/>
                <a:gd name="connsiteX16" fmla="*/ 631505 w 764686"/>
                <a:gd name="connsiteY16" fmla="*/ 94211 h 783627"/>
                <a:gd name="connsiteX17" fmla="*/ 438648 w 764686"/>
                <a:gd name="connsiteY17" fmla="*/ 290177 h 783627"/>
                <a:gd name="connsiteX18" fmla="*/ 461012 w 764686"/>
                <a:gd name="connsiteY18" fmla="*/ 312987 h 783627"/>
                <a:gd name="connsiteX19" fmla="*/ 482796 w 764686"/>
                <a:gd name="connsiteY19" fmla="*/ 335247 h 783627"/>
                <a:gd name="connsiteX20" fmla="*/ 674756 w 764686"/>
                <a:gd name="connsiteY20" fmla="*/ 138368 h 783627"/>
                <a:gd name="connsiteX21" fmla="*/ 653421 w 764686"/>
                <a:gd name="connsiteY21" fmla="*/ 116592 h 783627"/>
                <a:gd name="connsiteX22" fmla="*/ 631505 w 764686"/>
                <a:gd name="connsiteY22" fmla="*/ 94211 h 783627"/>
                <a:gd name="connsiteX23" fmla="*/ 206139 w 764686"/>
                <a:gd name="connsiteY23" fmla="*/ 346559 h 783627"/>
                <a:gd name="connsiteX24" fmla="*/ -24 w 764686"/>
                <a:gd name="connsiteY24" fmla="*/ 360001 h 783627"/>
                <a:gd name="connsiteX25" fmla="*/ -24 w 764686"/>
                <a:gd name="connsiteY25" fmla="*/ 391689 h 783627"/>
                <a:gd name="connsiteX26" fmla="*/ -24 w 764686"/>
                <a:gd name="connsiteY26" fmla="*/ 422527 h 783627"/>
                <a:gd name="connsiteX27" fmla="*/ 272073 w 764686"/>
                <a:gd name="connsiteY27" fmla="*/ 423133 h 783627"/>
                <a:gd name="connsiteX28" fmla="*/ 272073 w 764686"/>
                <a:gd name="connsiteY28" fmla="*/ 390839 h 783627"/>
                <a:gd name="connsiteX29" fmla="*/ 272073 w 764686"/>
                <a:gd name="connsiteY29" fmla="*/ 359392 h 783627"/>
                <a:gd name="connsiteX30" fmla="*/ 206139 w 764686"/>
                <a:gd name="connsiteY30" fmla="*/ 346559 h 783627"/>
                <a:gd name="connsiteX31" fmla="*/ 553745 w 764686"/>
                <a:gd name="connsiteY31" fmla="*/ 346559 h 783627"/>
                <a:gd name="connsiteX32" fmla="*/ 492565 w 764686"/>
                <a:gd name="connsiteY32" fmla="*/ 359392 h 783627"/>
                <a:gd name="connsiteX33" fmla="*/ 492565 w 764686"/>
                <a:gd name="connsiteY33" fmla="*/ 391689 h 783627"/>
                <a:gd name="connsiteX34" fmla="*/ 492565 w 764686"/>
                <a:gd name="connsiteY34" fmla="*/ 423133 h 783627"/>
                <a:gd name="connsiteX35" fmla="*/ 764663 w 764686"/>
                <a:gd name="connsiteY35" fmla="*/ 422527 h 783627"/>
                <a:gd name="connsiteX36" fmla="*/ 764663 w 764686"/>
                <a:gd name="connsiteY36" fmla="*/ 390839 h 783627"/>
                <a:gd name="connsiteX37" fmla="*/ 764663 w 764686"/>
                <a:gd name="connsiteY37" fmla="*/ 360001 h 783627"/>
                <a:gd name="connsiteX38" fmla="*/ 553745 w 764686"/>
                <a:gd name="connsiteY38" fmla="*/ 346559 h 783627"/>
                <a:gd name="connsiteX39" fmla="*/ 279206 w 764686"/>
                <a:gd name="connsiteY39" fmla="*/ 449288 h 783627"/>
                <a:gd name="connsiteX40" fmla="*/ 87248 w 764686"/>
                <a:gd name="connsiteY40" fmla="*/ 646168 h 783627"/>
                <a:gd name="connsiteX41" fmla="*/ 109162 w 764686"/>
                <a:gd name="connsiteY41" fmla="*/ 668551 h 783627"/>
                <a:gd name="connsiteX42" fmla="*/ 130498 w 764686"/>
                <a:gd name="connsiteY42" fmla="*/ 690386 h 783627"/>
                <a:gd name="connsiteX43" fmla="*/ 323357 w 764686"/>
                <a:gd name="connsiteY43" fmla="*/ 494418 h 783627"/>
                <a:gd name="connsiteX44" fmla="*/ 301570 w 764686"/>
                <a:gd name="connsiteY44" fmla="*/ 472157 h 783627"/>
                <a:gd name="connsiteX45" fmla="*/ 279206 w 764686"/>
                <a:gd name="connsiteY45" fmla="*/ 449288 h 783627"/>
                <a:gd name="connsiteX46" fmla="*/ 481641 w 764686"/>
                <a:gd name="connsiteY46" fmla="*/ 449713 h 783627"/>
                <a:gd name="connsiteX47" fmla="*/ 459276 w 764686"/>
                <a:gd name="connsiteY47" fmla="*/ 472521 h 783627"/>
                <a:gd name="connsiteX48" fmla="*/ 437491 w 764686"/>
                <a:gd name="connsiteY48" fmla="*/ 494784 h 783627"/>
                <a:gd name="connsiteX49" fmla="*/ 630284 w 764686"/>
                <a:gd name="connsiteY49" fmla="*/ 690750 h 783627"/>
                <a:gd name="connsiteX50" fmla="*/ 652264 w 764686"/>
                <a:gd name="connsiteY50" fmla="*/ 668369 h 783627"/>
                <a:gd name="connsiteX51" fmla="*/ 673599 w 764686"/>
                <a:gd name="connsiteY51" fmla="*/ 646593 h 783627"/>
                <a:gd name="connsiteX52" fmla="*/ 481641 w 764686"/>
                <a:gd name="connsiteY52" fmla="*/ 449713 h 783627"/>
                <a:gd name="connsiteX53" fmla="*/ 352533 w 764686"/>
                <a:gd name="connsiteY53" fmla="*/ 505791 h 783627"/>
                <a:gd name="connsiteX54" fmla="*/ 353111 w 764686"/>
                <a:gd name="connsiteY54" fmla="*/ 783564 h 783627"/>
                <a:gd name="connsiteX55" fmla="*/ 384150 w 764686"/>
                <a:gd name="connsiteY55" fmla="*/ 783564 h 783627"/>
                <a:gd name="connsiteX56" fmla="*/ 414354 w 764686"/>
                <a:gd name="connsiteY56" fmla="*/ 783564 h 783627"/>
                <a:gd name="connsiteX57" fmla="*/ 414999 w 764686"/>
                <a:gd name="connsiteY57" fmla="*/ 505791 h 783627"/>
                <a:gd name="connsiteX58" fmla="*/ 384150 w 764686"/>
                <a:gd name="connsiteY58" fmla="*/ 505791 h 783627"/>
                <a:gd name="connsiteX59" fmla="*/ 352533 w 764686"/>
                <a:gd name="connsiteY59" fmla="*/ 505791 h 783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64686" h="783627">
                  <a:moveTo>
                    <a:pt x="353111" y="-63"/>
                  </a:moveTo>
                  <a:cubicBezTo>
                    <a:pt x="398568" y="62666"/>
                    <a:pt x="308330" y="177070"/>
                    <a:pt x="352533" y="277710"/>
                  </a:cubicBezTo>
                  <a:lnTo>
                    <a:pt x="384150" y="277710"/>
                  </a:lnTo>
                  <a:lnTo>
                    <a:pt x="414999" y="277710"/>
                  </a:lnTo>
                  <a:cubicBezTo>
                    <a:pt x="459201" y="177065"/>
                    <a:pt x="368885" y="62663"/>
                    <a:pt x="414354" y="-63"/>
                  </a:cubicBezTo>
                  <a:lnTo>
                    <a:pt x="384150" y="-63"/>
                  </a:lnTo>
                  <a:lnTo>
                    <a:pt x="353111" y="-63"/>
                  </a:lnTo>
                  <a:close/>
                  <a:moveTo>
                    <a:pt x="130820" y="92447"/>
                  </a:moveTo>
                  <a:lnTo>
                    <a:pt x="109482" y="114282"/>
                  </a:lnTo>
                  <a:lnTo>
                    <a:pt x="108906" y="114827"/>
                  </a:lnTo>
                  <a:lnTo>
                    <a:pt x="87568" y="136663"/>
                  </a:lnTo>
                  <a:cubicBezTo>
                    <a:pt x="163159" y="148205"/>
                    <a:pt x="178566" y="294229"/>
                    <a:pt x="279529" y="333483"/>
                  </a:cubicBezTo>
                  <a:lnTo>
                    <a:pt x="301313" y="311223"/>
                  </a:lnTo>
                  <a:lnTo>
                    <a:pt x="301892" y="310675"/>
                  </a:lnTo>
                  <a:lnTo>
                    <a:pt x="323679" y="288415"/>
                  </a:lnTo>
                  <a:cubicBezTo>
                    <a:pt x="285226" y="185338"/>
                    <a:pt x="142112" y="169626"/>
                    <a:pt x="130820" y="92447"/>
                  </a:cubicBezTo>
                  <a:close/>
                  <a:moveTo>
                    <a:pt x="631505" y="94211"/>
                  </a:moveTo>
                  <a:cubicBezTo>
                    <a:pt x="620212" y="171390"/>
                    <a:pt x="477101" y="187102"/>
                    <a:pt x="438648" y="290177"/>
                  </a:cubicBezTo>
                  <a:lnTo>
                    <a:pt x="461012" y="312987"/>
                  </a:lnTo>
                  <a:lnTo>
                    <a:pt x="482796" y="335247"/>
                  </a:lnTo>
                  <a:cubicBezTo>
                    <a:pt x="583758" y="295993"/>
                    <a:pt x="599166" y="149907"/>
                    <a:pt x="674756" y="138368"/>
                  </a:cubicBezTo>
                  <a:lnTo>
                    <a:pt x="653421" y="116592"/>
                  </a:lnTo>
                  <a:lnTo>
                    <a:pt x="631505" y="94211"/>
                  </a:lnTo>
                  <a:close/>
                  <a:moveTo>
                    <a:pt x="206139" y="346559"/>
                  </a:moveTo>
                  <a:cubicBezTo>
                    <a:pt x="126908" y="347918"/>
                    <a:pt x="47979" y="396256"/>
                    <a:pt x="-24" y="360001"/>
                  </a:cubicBezTo>
                  <a:lnTo>
                    <a:pt x="-24" y="391689"/>
                  </a:lnTo>
                  <a:lnTo>
                    <a:pt x="-24" y="422527"/>
                  </a:lnTo>
                  <a:cubicBezTo>
                    <a:pt x="61418" y="376106"/>
                    <a:pt x="173489" y="468261"/>
                    <a:pt x="272073" y="423133"/>
                  </a:cubicBezTo>
                  <a:lnTo>
                    <a:pt x="272073" y="390839"/>
                  </a:lnTo>
                  <a:lnTo>
                    <a:pt x="272073" y="359392"/>
                  </a:lnTo>
                  <a:cubicBezTo>
                    <a:pt x="250510" y="349522"/>
                    <a:pt x="228322" y="346180"/>
                    <a:pt x="206139" y="346559"/>
                  </a:cubicBezTo>
                  <a:close/>
                  <a:moveTo>
                    <a:pt x="553745" y="346559"/>
                  </a:moveTo>
                  <a:cubicBezTo>
                    <a:pt x="533146" y="346708"/>
                    <a:pt x="512590" y="350226"/>
                    <a:pt x="492565" y="359392"/>
                  </a:cubicBezTo>
                  <a:lnTo>
                    <a:pt x="492565" y="391689"/>
                  </a:lnTo>
                  <a:lnTo>
                    <a:pt x="492565" y="423133"/>
                  </a:lnTo>
                  <a:cubicBezTo>
                    <a:pt x="591146" y="468261"/>
                    <a:pt x="703218" y="376119"/>
                    <a:pt x="764663" y="422527"/>
                  </a:cubicBezTo>
                  <a:lnTo>
                    <a:pt x="764663" y="390839"/>
                  </a:lnTo>
                  <a:lnTo>
                    <a:pt x="764663" y="360001"/>
                  </a:lnTo>
                  <a:cubicBezTo>
                    <a:pt x="715701" y="396992"/>
                    <a:pt x="634562" y="345979"/>
                    <a:pt x="553745" y="346559"/>
                  </a:cubicBezTo>
                  <a:close/>
                  <a:moveTo>
                    <a:pt x="279206" y="449288"/>
                  </a:moveTo>
                  <a:cubicBezTo>
                    <a:pt x="178244" y="488542"/>
                    <a:pt x="162839" y="634628"/>
                    <a:pt x="87248" y="646168"/>
                  </a:cubicBezTo>
                  <a:lnTo>
                    <a:pt x="109162" y="668551"/>
                  </a:lnTo>
                  <a:lnTo>
                    <a:pt x="130498" y="690386"/>
                  </a:lnTo>
                  <a:cubicBezTo>
                    <a:pt x="141792" y="613207"/>
                    <a:pt x="284904" y="597495"/>
                    <a:pt x="323357" y="494418"/>
                  </a:cubicBezTo>
                  <a:lnTo>
                    <a:pt x="301570" y="472157"/>
                  </a:lnTo>
                  <a:lnTo>
                    <a:pt x="279206" y="449288"/>
                  </a:lnTo>
                  <a:close/>
                  <a:moveTo>
                    <a:pt x="481641" y="449713"/>
                  </a:moveTo>
                  <a:lnTo>
                    <a:pt x="459276" y="472521"/>
                  </a:lnTo>
                  <a:lnTo>
                    <a:pt x="437491" y="494784"/>
                  </a:lnTo>
                  <a:cubicBezTo>
                    <a:pt x="475942" y="597854"/>
                    <a:pt x="618981" y="613579"/>
                    <a:pt x="630284" y="690750"/>
                  </a:cubicBezTo>
                  <a:lnTo>
                    <a:pt x="652264" y="668369"/>
                  </a:lnTo>
                  <a:lnTo>
                    <a:pt x="673599" y="646593"/>
                  </a:lnTo>
                  <a:cubicBezTo>
                    <a:pt x="598000" y="635064"/>
                    <a:pt x="582606" y="488970"/>
                    <a:pt x="481641" y="449713"/>
                  </a:cubicBezTo>
                  <a:close/>
                  <a:moveTo>
                    <a:pt x="352533" y="505791"/>
                  </a:moveTo>
                  <a:cubicBezTo>
                    <a:pt x="308330" y="606431"/>
                    <a:pt x="398568" y="720835"/>
                    <a:pt x="353111" y="783564"/>
                  </a:cubicBezTo>
                  <a:lnTo>
                    <a:pt x="384150" y="783564"/>
                  </a:lnTo>
                  <a:lnTo>
                    <a:pt x="414354" y="783564"/>
                  </a:lnTo>
                  <a:cubicBezTo>
                    <a:pt x="368885" y="720838"/>
                    <a:pt x="459201" y="606435"/>
                    <a:pt x="414999" y="505791"/>
                  </a:cubicBezTo>
                  <a:lnTo>
                    <a:pt x="384150" y="505791"/>
                  </a:lnTo>
                  <a:lnTo>
                    <a:pt x="352533" y="505791"/>
                  </a:lnTo>
                  <a:close/>
                </a:path>
              </a:pathLst>
            </a:custGeom>
            <a:solidFill>
              <a:srgbClr val="FFFFFF"/>
            </a:solidFill>
            <a:ln w="350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" name="Volný tvar 7">
              <a:extLst>
                <a:ext uri="{FF2B5EF4-FFF2-40B4-BE49-F238E27FC236}">
                  <a16:creationId xmlns:a16="http://schemas.microsoft.com/office/drawing/2014/main" id="{5A9D81C8-221C-2338-C004-C37B1BE87C68}"/>
                </a:ext>
              </a:extLst>
            </p:cNvPr>
            <p:cNvSpPr/>
            <p:nvPr/>
          </p:nvSpPr>
          <p:spPr>
            <a:xfrm>
              <a:off x="10506427" y="447341"/>
              <a:ext cx="1004921" cy="1025873"/>
            </a:xfrm>
            <a:custGeom>
              <a:avLst/>
              <a:gdLst>
                <a:gd name="connsiteX0" fmla="*/ 502382 w 1004921"/>
                <a:gd name="connsiteY0" fmla="*/ -63 h 1025873"/>
                <a:gd name="connsiteX1" fmla="*/ 147089 w 1004921"/>
                <a:gd name="connsiteY1" fmla="*/ 150065 h 1025873"/>
                <a:gd name="connsiteX2" fmla="*/ 147089 w 1004921"/>
                <a:gd name="connsiteY2" fmla="*/ 875623 h 1025873"/>
                <a:gd name="connsiteX3" fmla="*/ 857786 w 1004921"/>
                <a:gd name="connsiteY3" fmla="*/ 875623 h 1025873"/>
                <a:gd name="connsiteX4" fmla="*/ 857786 w 1004921"/>
                <a:gd name="connsiteY4" fmla="*/ 150065 h 1025873"/>
                <a:gd name="connsiteX5" fmla="*/ 502382 w 1004921"/>
                <a:gd name="connsiteY5" fmla="*/ -63 h 1025873"/>
                <a:gd name="connsiteX6" fmla="*/ 505260 w 1004921"/>
                <a:gd name="connsiteY6" fmla="*/ 55741 h 1025873"/>
                <a:gd name="connsiteX7" fmla="*/ 526724 w 1004921"/>
                <a:gd name="connsiteY7" fmla="*/ 77657 h 1025873"/>
                <a:gd name="connsiteX8" fmla="*/ 505260 w 1004921"/>
                <a:gd name="connsiteY8" fmla="*/ 99571 h 1025873"/>
                <a:gd name="connsiteX9" fmla="*/ 483793 w 1004921"/>
                <a:gd name="connsiteY9" fmla="*/ 77657 h 1025873"/>
                <a:gd name="connsiteX10" fmla="*/ 505260 w 1004921"/>
                <a:gd name="connsiteY10" fmla="*/ 55741 h 1025873"/>
                <a:gd name="connsiteX11" fmla="*/ 502382 w 1004921"/>
                <a:gd name="connsiteY11" fmla="*/ 122276 h 1025873"/>
                <a:gd name="connsiteX12" fmla="*/ 773029 w 1004921"/>
                <a:gd name="connsiteY12" fmla="*/ 236595 h 1025873"/>
                <a:gd name="connsiteX13" fmla="*/ 773029 w 1004921"/>
                <a:gd name="connsiteY13" fmla="*/ 789095 h 1025873"/>
                <a:gd name="connsiteX14" fmla="*/ 231845 w 1004921"/>
                <a:gd name="connsiteY14" fmla="*/ 789095 h 1025873"/>
                <a:gd name="connsiteX15" fmla="*/ 231845 w 1004921"/>
                <a:gd name="connsiteY15" fmla="*/ 236595 h 1025873"/>
                <a:gd name="connsiteX16" fmla="*/ 502382 w 1004921"/>
                <a:gd name="connsiteY16" fmla="*/ 122276 h 1025873"/>
                <a:gd name="connsiteX17" fmla="*/ 807883 w 1004921"/>
                <a:gd name="connsiteY17" fmla="*/ 179660 h 1025873"/>
                <a:gd name="connsiteX18" fmla="*/ 822710 w 1004921"/>
                <a:gd name="connsiteY18" fmla="*/ 185987 h 1025873"/>
                <a:gd name="connsiteX19" fmla="*/ 822710 w 1004921"/>
                <a:gd name="connsiteY19" fmla="*/ 216375 h 1025873"/>
                <a:gd name="connsiteX20" fmla="*/ 792947 w 1004921"/>
                <a:gd name="connsiteY20" fmla="*/ 216375 h 1025873"/>
                <a:gd name="connsiteX21" fmla="*/ 792947 w 1004921"/>
                <a:gd name="connsiteY21" fmla="*/ 185987 h 1025873"/>
                <a:gd name="connsiteX22" fmla="*/ 807883 w 1004921"/>
                <a:gd name="connsiteY22" fmla="*/ 179660 h 1025873"/>
                <a:gd name="connsiteX23" fmla="*/ 200751 w 1004921"/>
                <a:gd name="connsiteY23" fmla="*/ 183390 h 1025873"/>
                <a:gd name="connsiteX24" fmla="*/ 215579 w 1004921"/>
                <a:gd name="connsiteY24" fmla="*/ 189714 h 1025873"/>
                <a:gd name="connsiteX25" fmla="*/ 215690 w 1004921"/>
                <a:gd name="connsiteY25" fmla="*/ 220102 h 1025873"/>
                <a:gd name="connsiteX26" fmla="*/ 185924 w 1004921"/>
                <a:gd name="connsiteY26" fmla="*/ 220102 h 1025873"/>
                <a:gd name="connsiteX27" fmla="*/ 185924 w 1004921"/>
                <a:gd name="connsiteY27" fmla="*/ 189714 h 1025873"/>
                <a:gd name="connsiteX28" fmla="*/ 200751 w 1004921"/>
                <a:gd name="connsiteY28" fmla="*/ 183390 h 1025873"/>
                <a:gd name="connsiteX29" fmla="*/ 75055 w 1004921"/>
                <a:gd name="connsiteY29" fmla="*/ 490534 h 1025873"/>
                <a:gd name="connsiteX30" fmla="*/ 96522 w 1004921"/>
                <a:gd name="connsiteY30" fmla="*/ 512448 h 1025873"/>
                <a:gd name="connsiteX31" fmla="*/ 75055 w 1004921"/>
                <a:gd name="connsiteY31" fmla="*/ 534365 h 1025873"/>
                <a:gd name="connsiteX32" fmla="*/ 53700 w 1004921"/>
                <a:gd name="connsiteY32" fmla="*/ 512448 h 1025873"/>
                <a:gd name="connsiteX33" fmla="*/ 75055 w 1004921"/>
                <a:gd name="connsiteY33" fmla="*/ 490534 h 1025873"/>
                <a:gd name="connsiteX34" fmla="*/ 938118 w 1004921"/>
                <a:gd name="connsiteY34" fmla="*/ 491326 h 1025873"/>
                <a:gd name="connsiteX35" fmla="*/ 959583 w 1004921"/>
                <a:gd name="connsiteY35" fmla="*/ 513240 h 1025873"/>
                <a:gd name="connsiteX36" fmla="*/ 938118 w 1004921"/>
                <a:gd name="connsiteY36" fmla="*/ 535154 h 1025873"/>
                <a:gd name="connsiteX37" fmla="*/ 916651 w 1004921"/>
                <a:gd name="connsiteY37" fmla="*/ 513240 h 1025873"/>
                <a:gd name="connsiteX38" fmla="*/ 938118 w 1004921"/>
                <a:gd name="connsiteY38" fmla="*/ 491326 h 1025873"/>
                <a:gd name="connsiteX39" fmla="*/ 805449 w 1004921"/>
                <a:gd name="connsiteY39" fmla="*/ 799036 h 1025873"/>
                <a:gd name="connsiteX40" fmla="*/ 826916 w 1004921"/>
                <a:gd name="connsiteY40" fmla="*/ 820950 h 1025873"/>
                <a:gd name="connsiteX41" fmla="*/ 824260 w 1004921"/>
                <a:gd name="connsiteY41" fmla="*/ 831455 h 1025873"/>
                <a:gd name="connsiteX42" fmla="*/ 823929 w 1004921"/>
                <a:gd name="connsiteY42" fmla="*/ 832020 h 1025873"/>
                <a:gd name="connsiteX43" fmla="*/ 822822 w 1004921"/>
                <a:gd name="connsiteY43" fmla="*/ 833828 h 1025873"/>
                <a:gd name="connsiteX44" fmla="*/ 822268 w 1004921"/>
                <a:gd name="connsiteY44" fmla="*/ 834617 h 1025873"/>
                <a:gd name="connsiteX45" fmla="*/ 822046 w 1004921"/>
                <a:gd name="connsiteY45" fmla="*/ 834957 h 1025873"/>
                <a:gd name="connsiteX46" fmla="*/ 820166 w 1004921"/>
                <a:gd name="connsiteY46" fmla="*/ 837216 h 1025873"/>
                <a:gd name="connsiteX47" fmla="*/ 790291 w 1004921"/>
                <a:gd name="connsiteY47" fmla="*/ 837216 h 1025873"/>
                <a:gd name="connsiteX48" fmla="*/ 784536 w 1004921"/>
                <a:gd name="connsiteY48" fmla="*/ 826034 h 1025873"/>
                <a:gd name="connsiteX49" fmla="*/ 784427 w 1004921"/>
                <a:gd name="connsiteY49" fmla="*/ 825354 h 1025873"/>
                <a:gd name="connsiteX50" fmla="*/ 784205 w 1004921"/>
                <a:gd name="connsiteY50" fmla="*/ 824000 h 1025873"/>
                <a:gd name="connsiteX51" fmla="*/ 784205 w 1004921"/>
                <a:gd name="connsiteY51" fmla="*/ 823886 h 1025873"/>
                <a:gd name="connsiteX52" fmla="*/ 783984 w 1004921"/>
                <a:gd name="connsiteY52" fmla="*/ 820950 h 1025873"/>
                <a:gd name="connsiteX53" fmla="*/ 805449 w 1004921"/>
                <a:gd name="connsiteY53" fmla="*/ 799036 h 1025873"/>
                <a:gd name="connsiteX54" fmla="*/ 197543 w 1004921"/>
                <a:gd name="connsiteY54" fmla="*/ 802763 h 1025873"/>
                <a:gd name="connsiteX55" fmla="*/ 212482 w 1004921"/>
                <a:gd name="connsiteY55" fmla="*/ 808976 h 1025873"/>
                <a:gd name="connsiteX56" fmla="*/ 212370 w 1004921"/>
                <a:gd name="connsiteY56" fmla="*/ 839362 h 1025873"/>
                <a:gd name="connsiteX57" fmla="*/ 182607 w 1004921"/>
                <a:gd name="connsiteY57" fmla="*/ 839476 h 1025873"/>
                <a:gd name="connsiteX58" fmla="*/ 182607 w 1004921"/>
                <a:gd name="connsiteY58" fmla="*/ 808976 h 1025873"/>
                <a:gd name="connsiteX59" fmla="*/ 197543 w 1004921"/>
                <a:gd name="connsiteY59" fmla="*/ 802763 h 1025873"/>
                <a:gd name="connsiteX60" fmla="*/ 506364 w 1004921"/>
                <a:gd name="connsiteY60" fmla="*/ 928828 h 1025873"/>
                <a:gd name="connsiteX61" fmla="*/ 527831 w 1004921"/>
                <a:gd name="connsiteY61" fmla="*/ 950744 h 1025873"/>
                <a:gd name="connsiteX62" fmla="*/ 506364 w 1004921"/>
                <a:gd name="connsiteY62" fmla="*/ 972658 h 1025873"/>
                <a:gd name="connsiteX63" fmla="*/ 484899 w 1004921"/>
                <a:gd name="connsiteY63" fmla="*/ 950744 h 1025873"/>
                <a:gd name="connsiteX64" fmla="*/ 506364 w 1004921"/>
                <a:gd name="connsiteY64" fmla="*/ 928828 h 102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4921" h="1025873">
                  <a:moveTo>
                    <a:pt x="502382" y="-63"/>
                  </a:moveTo>
                  <a:cubicBezTo>
                    <a:pt x="373765" y="-63"/>
                    <a:pt x="245162" y="49940"/>
                    <a:pt x="147089" y="150065"/>
                  </a:cubicBezTo>
                  <a:cubicBezTo>
                    <a:pt x="-49062" y="350315"/>
                    <a:pt x="-49062" y="675375"/>
                    <a:pt x="147089" y="875623"/>
                  </a:cubicBezTo>
                  <a:cubicBezTo>
                    <a:pt x="343236" y="1075873"/>
                    <a:pt x="661638" y="1075873"/>
                    <a:pt x="857786" y="875623"/>
                  </a:cubicBezTo>
                  <a:cubicBezTo>
                    <a:pt x="1053936" y="675375"/>
                    <a:pt x="1053934" y="350315"/>
                    <a:pt x="857786" y="150065"/>
                  </a:cubicBezTo>
                  <a:cubicBezTo>
                    <a:pt x="759712" y="49940"/>
                    <a:pt x="630998" y="-61"/>
                    <a:pt x="502382" y="-63"/>
                  </a:cubicBezTo>
                  <a:close/>
                  <a:moveTo>
                    <a:pt x="505260" y="55741"/>
                  </a:moveTo>
                  <a:cubicBezTo>
                    <a:pt x="517104" y="55741"/>
                    <a:pt x="526724" y="65563"/>
                    <a:pt x="526724" y="77657"/>
                  </a:cubicBezTo>
                  <a:cubicBezTo>
                    <a:pt x="526724" y="89749"/>
                    <a:pt x="517104" y="99571"/>
                    <a:pt x="505260" y="99571"/>
                  </a:cubicBezTo>
                  <a:cubicBezTo>
                    <a:pt x="493413" y="99571"/>
                    <a:pt x="483793" y="89749"/>
                    <a:pt x="483793" y="77657"/>
                  </a:cubicBezTo>
                  <a:cubicBezTo>
                    <a:pt x="483793" y="65563"/>
                    <a:pt x="493413" y="55741"/>
                    <a:pt x="505260" y="55741"/>
                  </a:cubicBezTo>
                  <a:close/>
                  <a:moveTo>
                    <a:pt x="502382" y="122276"/>
                  </a:moveTo>
                  <a:cubicBezTo>
                    <a:pt x="600336" y="122276"/>
                    <a:pt x="698346" y="160349"/>
                    <a:pt x="773029" y="236595"/>
                  </a:cubicBezTo>
                  <a:cubicBezTo>
                    <a:pt x="922397" y="389083"/>
                    <a:pt x="922395" y="636604"/>
                    <a:pt x="773029" y="789095"/>
                  </a:cubicBezTo>
                  <a:cubicBezTo>
                    <a:pt x="623661" y="941584"/>
                    <a:pt x="381211" y="941584"/>
                    <a:pt x="231845" y="789095"/>
                  </a:cubicBezTo>
                  <a:cubicBezTo>
                    <a:pt x="82477" y="636604"/>
                    <a:pt x="82477" y="389086"/>
                    <a:pt x="231845" y="236595"/>
                  </a:cubicBezTo>
                  <a:cubicBezTo>
                    <a:pt x="306528" y="160349"/>
                    <a:pt x="404427" y="122276"/>
                    <a:pt x="502382" y="122276"/>
                  </a:cubicBezTo>
                  <a:close/>
                  <a:moveTo>
                    <a:pt x="807883" y="179660"/>
                  </a:moveTo>
                  <a:cubicBezTo>
                    <a:pt x="813283" y="179660"/>
                    <a:pt x="818595" y="181786"/>
                    <a:pt x="822710" y="185987"/>
                  </a:cubicBezTo>
                  <a:cubicBezTo>
                    <a:pt x="830941" y="194388"/>
                    <a:pt x="830941" y="207973"/>
                    <a:pt x="822710" y="216375"/>
                  </a:cubicBezTo>
                  <a:cubicBezTo>
                    <a:pt x="814482" y="224777"/>
                    <a:pt x="801176" y="224777"/>
                    <a:pt x="792947" y="216375"/>
                  </a:cubicBezTo>
                  <a:cubicBezTo>
                    <a:pt x="784716" y="207973"/>
                    <a:pt x="784716" y="194388"/>
                    <a:pt x="792947" y="185987"/>
                  </a:cubicBezTo>
                  <a:cubicBezTo>
                    <a:pt x="797062" y="181786"/>
                    <a:pt x="802484" y="179660"/>
                    <a:pt x="807883" y="179660"/>
                  </a:cubicBezTo>
                  <a:close/>
                  <a:moveTo>
                    <a:pt x="200751" y="183390"/>
                  </a:moveTo>
                  <a:cubicBezTo>
                    <a:pt x="206131" y="183410"/>
                    <a:pt x="211463" y="185513"/>
                    <a:pt x="215579" y="189714"/>
                  </a:cubicBezTo>
                  <a:cubicBezTo>
                    <a:pt x="223809" y="198116"/>
                    <a:pt x="223919" y="211701"/>
                    <a:pt x="215690" y="220102"/>
                  </a:cubicBezTo>
                  <a:cubicBezTo>
                    <a:pt x="207459" y="228504"/>
                    <a:pt x="194155" y="228504"/>
                    <a:pt x="185924" y="220102"/>
                  </a:cubicBezTo>
                  <a:cubicBezTo>
                    <a:pt x="177696" y="211701"/>
                    <a:pt x="177694" y="198118"/>
                    <a:pt x="185924" y="189714"/>
                  </a:cubicBezTo>
                  <a:cubicBezTo>
                    <a:pt x="190040" y="185513"/>
                    <a:pt x="195372" y="183370"/>
                    <a:pt x="200751" y="183390"/>
                  </a:cubicBezTo>
                  <a:close/>
                  <a:moveTo>
                    <a:pt x="75055" y="490534"/>
                  </a:moveTo>
                  <a:cubicBezTo>
                    <a:pt x="86902" y="490534"/>
                    <a:pt x="96522" y="500356"/>
                    <a:pt x="96522" y="512448"/>
                  </a:cubicBezTo>
                  <a:cubicBezTo>
                    <a:pt x="96522" y="524543"/>
                    <a:pt x="86902" y="534365"/>
                    <a:pt x="75055" y="534365"/>
                  </a:cubicBezTo>
                  <a:cubicBezTo>
                    <a:pt x="63208" y="534365"/>
                    <a:pt x="53700" y="524543"/>
                    <a:pt x="53700" y="512448"/>
                  </a:cubicBezTo>
                  <a:cubicBezTo>
                    <a:pt x="53700" y="500356"/>
                    <a:pt x="63208" y="490534"/>
                    <a:pt x="75055" y="490534"/>
                  </a:cubicBezTo>
                  <a:close/>
                  <a:moveTo>
                    <a:pt x="938118" y="491326"/>
                  </a:moveTo>
                  <a:cubicBezTo>
                    <a:pt x="949965" y="491326"/>
                    <a:pt x="959583" y="501145"/>
                    <a:pt x="959583" y="513240"/>
                  </a:cubicBezTo>
                  <a:cubicBezTo>
                    <a:pt x="959583" y="525334"/>
                    <a:pt x="949965" y="535154"/>
                    <a:pt x="938118" y="535154"/>
                  </a:cubicBezTo>
                  <a:cubicBezTo>
                    <a:pt x="926272" y="535154"/>
                    <a:pt x="916651" y="525334"/>
                    <a:pt x="916651" y="513240"/>
                  </a:cubicBezTo>
                  <a:cubicBezTo>
                    <a:pt x="916651" y="501145"/>
                    <a:pt x="926272" y="491326"/>
                    <a:pt x="938118" y="491326"/>
                  </a:cubicBezTo>
                  <a:close/>
                  <a:moveTo>
                    <a:pt x="805449" y="799036"/>
                  </a:moveTo>
                  <a:cubicBezTo>
                    <a:pt x="817295" y="799036"/>
                    <a:pt x="826916" y="808855"/>
                    <a:pt x="826916" y="820950"/>
                  </a:cubicBezTo>
                  <a:cubicBezTo>
                    <a:pt x="826916" y="824730"/>
                    <a:pt x="825912" y="828350"/>
                    <a:pt x="824260" y="831455"/>
                  </a:cubicBezTo>
                  <a:cubicBezTo>
                    <a:pt x="824168" y="831650"/>
                    <a:pt x="824027" y="831828"/>
                    <a:pt x="823929" y="832020"/>
                  </a:cubicBezTo>
                  <a:cubicBezTo>
                    <a:pt x="823569" y="832645"/>
                    <a:pt x="823236" y="833243"/>
                    <a:pt x="822822" y="833828"/>
                  </a:cubicBezTo>
                  <a:cubicBezTo>
                    <a:pt x="822651" y="834091"/>
                    <a:pt x="822452" y="834361"/>
                    <a:pt x="822268" y="834617"/>
                  </a:cubicBezTo>
                  <a:cubicBezTo>
                    <a:pt x="822184" y="834725"/>
                    <a:pt x="822132" y="834852"/>
                    <a:pt x="822046" y="834957"/>
                  </a:cubicBezTo>
                  <a:cubicBezTo>
                    <a:pt x="821463" y="835746"/>
                    <a:pt x="820872" y="836495"/>
                    <a:pt x="820166" y="837216"/>
                  </a:cubicBezTo>
                  <a:cubicBezTo>
                    <a:pt x="811935" y="845618"/>
                    <a:pt x="798522" y="845618"/>
                    <a:pt x="790291" y="837216"/>
                  </a:cubicBezTo>
                  <a:cubicBezTo>
                    <a:pt x="787205" y="834065"/>
                    <a:pt x="785308" y="830114"/>
                    <a:pt x="784536" y="826034"/>
                  </a:cubicBezTo>
                  <a:cubicBezTo>
                    <a:pt x="784495" y="825806"/>
                    <a:pt x="784462" y="825582"/>
                    <a:pt x="784427" y="825354"/>
                  </a:cubicBezTo>
                  <a:cubicBezTo>
                    <a:pt x="784335" y="824905"/>
                    <a:pt x="784269" y="824460"/>
                    <a:pt x="784205" y="824000"/>
                  </a:cubicBezTo>
                  <a:cubicBezTo>
                    <a:pt x="784201" y="823960"/>
                    <a:pt x="784207" y="823923"/>
                    <a:pt x="784205" y="823886"/>
                  </a:cubicBezTo>
                  <a:cubicBezTo>
                    <a:pt x="784078" y="822926"/>
                    <a:pt x="783984" y="821944"/>
                    <a:pt x="783984" y="820950"/>
                  </a:cubicBezTo>
                  <a:cubicBezTo>
                    <a:pt x="783984" y="808855"/>
                    <a:pt x="793604" y="799036"/>
                    <a:pt x="805449" y="799036"/>
                  </a:cubicBezTo>
                  <a:close/>
                  <a:moveTo>
                    <a:pt x="197543" y="802763"/>
                  </a:moveTo>
                  <a:cubicBezTo>
                    <a:pt x="202943" y="802763"/>
                    <a:pt x="208367" y="804775"/>
                    <a:pt x="212482" y="808976"/>
                  </a:cubicBezTo>
                  <a:cubicBezTo>
                    <a:pt x="220711" y="817378"/>
                    <a:pt x="220601" y="830960"/>
                    <a:pt x="212370" y="839362"/>
                  </a:cubicBezTo>
                  <a:cubicBezTo>
                    <a:pt x="204139" y="847763"/>
                    <a:pt x="190835" y="847877"/>
                    <a:pt x="182607" y="839476"/>
                  </a:cubicBezTo>
                  <a:cubicBezTo>
                    <a:pt x="174376" y="831074"/>
                    <a:pt x="174376" y="817378"/>
                    <a:pt x="182607" y="808976"/>
                  </a:cubicBezTo>
                  <a:cubicBezTo>
                    <a:pt x="186720" y="804775"/>
                    <a:pt x="192144" y="802763"/>
                    <a:pt x="197543" y="802763"/>
                  </a:cubicBezTo>
                  <a:close/>
                  <a:moveTo>
                    <a:pt x="506364" y="928828"/>
                  </a:moveTo>
                  <a:cubicBezTo>
                    <a:pt x="518211" y="928828"/>
                    <a:pt x="527831" y="938650"/>
                    <a:pt x="527831" y="950744"/>
                  </a:cubicBezTo>
                  <a:cubicBezTo>
                    <a:pt x="527831" y="962836"/>
                    <a:pt x="518211" y="972658"/>
                    <a:pt x="506364" y="972658"/>
                  </a:cubicBezTo>
                  <a:cubicBezTo>
                    <a:pt x="494520" y="972658"/>
                    <a:pt x="484899" y="962836"/>
                    <a:pt x="484899" y="950744"/>
                  </a:cubicBezTo>
                  <a:cubicBezTo>
                    <a:pt x="484899" y="938650"/>
                    <a:pt x="494520" y="928828"/>
                    <a:pt x="506364" y="928828"/>
                  </a:cubicBezTo>
                  <a:close/>
                </a:path>
              </a:pathLst>
            </a:custGeom>
            <a:solidFill>
              <a:srgbClr val="FFFFFF"/>
            </a:solidFill>
            <a:ln w="35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" name="Volný tvar 8">
              <a:extLst>
                <a:ext uri="{FF2B5EF4-FFF2-40B4-BE49-F238E27FC236}">
                  <a16:creationId xmlns:a16="http://schemas.microsoft.com/office/drawing/2014/main" id="{41FB85EA-2338-5696-F9BA-279E0C7CDDC4}"/>
                </a:ext>
              </a:extLst>
            </p:cNvPr>
            <p:cNvSpPr/>
            <p:nvPr/>
          </p:nvSpPr>
          <p:spPr>
            <a:xfrm>
              <a:off x="10895214" y="842453"/>
              <a:ext cx="225394" cy="230103"/>
            </a:xfrm>
            <a:custGeom>
              <a:avLst/>
              <a:gdLst>
                <a:gd name="connsiteX0" fmla="*/ 112728 w 225394"/>
                <a:gd name="connsiteY0" fmla="*/ -63 h 230103"/>
                <a:gd name="connsiteX1" fmla="*/ -24 w 225394"/>
                <a:gd name="connsiteY1" fmla="*/ 114933 h 230103"/>
                <a:gd name="connsiteX2" fmla="*/ 112728 w 225394"/>
                <a:gd name="connsiteY2" fmla="*/ 230040 h 230103"/>
                <a:gd name="connsiteX3" fmla="*/ 225370 w 225394"/>
                <a:gd name="connsiteY3" fmla="*/ 114933 h 230103"/>
                <a:gd name="connsiteX4" fmla="*/ 112728 w 225394"/>
                <a:gd name="connsiteY4" fmla="*/ -63 h 230103"/>
                <a:gd name="connsiteX5" fmla="*/ 112728 w 225394"/>
                <a:gd name="connsiteY5" fmla="*/ 76187 h 230103"/>
                <a:gd name="connsiteX6" fmla="*/ 150571 w 225394"/>
                <a:gd name="connsiteY6" fmla="*/ 114933 h 230103"/>
                <a:gd name="connsiteX7" fmla="*/ 112728 w 225394"/>
                <a:gd name="connsiteY7" fmla="*/ 153679 h 230103"/>
                <a:gd name="connsiteX8" fmla="*/ 74775 w 225394"/>
                <a:gd name="connsiteY8" fmla="*/ 114933 h 230103"/>
                <a:gd name="connsiteX9" fmla="*/ 112728 w 225394"/>
                <a:gd name="connsiteY9" fmla="*/ 76187 h 230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394" h="230103">
                  <a:moveTo>
                    <a:pt x="112728" y="-63"/>
                  </a:moveTo>
                  <a:cubicBezTo>
                    <a:pt x="50536" y="-63"/>
                    <a:pt x="-24" y="51441"/>
                    <a:pt x="-24" y="114933"/>
                  </a:cubicBezTo>
                  <a:cubicBezTo>
                    <a:pt x="-24" y="178424"/>
                    <a:pt x="50536" y="230040"/>
                    <a:pt x="112728" y="230040"/>
                  </a:cubicBezTo>
                  <a:cubicBezTo>
                    <a:pt x="174920" y="230040"/>
                    <a:pt x="225368" y="178424"/>
                    <a:pt x="225370" y="114933"/>
                  </a:cubicBezTo>
                  <a:cubicBezTo>
                    <a:pt x="225370" y="51441"/>
                    <a:pt x="174920" y="-63"/>
                    <a:pt x="112728" y="-63"/>
                  </a:cubicBezTo>
                  <a:close/>
                  <a:moveTo>
                    <a:pt x="112728" y="76187"/>
                  </a:moveTo>
                  <a:cubicBezTo>
                    <a:pt x="133669" y="76187"/>
                    <a:pt x="150571" y="93553"/>
                    <a:pt x="150571" y="114933"/>
                  </a:cubicBezTo>
                  <a:cubicBezTo>
                    <a:pt x="150569" y="136312"/>
                    <a:pt x="133669" y="153679"/>
                    <a:pt x="112728" y="153679"/>
                  </a:cubicBezTo>
                  <a:cubicBezTo>
                    <a:pt x="91787" y="153679"/>
                    <a:pt x="74775" y="136312"/>
                    <a:pt x="74775" y="114933"/>
                  </a:cubicBezTo>
                  <a:cubicBezTo>
                    <a:pt x="74775" y="93553"/>
                    <a:pt x="91787" y="76187"/>
                    <a:pt x="112728" y="76187"/>
                  </a:cubicBezTo>
                  <a:close/>
                </a:path>
              </a:pathLst>
            </a:custGeom>
            <a:solidFill>
              <a:srgbClr val="FFFFFF"/>
            </a:solidFill>
            <a:ln w="3566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" name="Volný tvar 9">
              <a:extLst>
                <a:ext uri="{FF2B5EF4-FFF2-40B4-BE49-F238E27FC236}">
                  <a16:creationId xmlns:a16="http://schemas.microsoft.com/office/drawing/2014/main" id="{974EDBB4-DF3A-54C0-98DF-508038A9376E}"/>
                </a:ext>
              </a:extLst>
            </p:cNvPr>
            <p:cNvSpPr/>
            <p:nvPr/>
          </p:nvSpPr>
          <p:spPr>
            <a:xfrm>
              <a:off x="10681975" y="1565922"/>
              <a:ext cx="249966" cy="310382"/>
            </a:xfrm>
            <a:custGeom>
              <a:avLst/>
              <a:gdLst>
                <a:gd name="connsiteX0" fmla="*/ 244663 w 249966"/>
                <a:gd name="connsiteY0" fmla="*/ 110793 h 310382"/>
                <a:gd name="connsiteX1" fmla="*/ 249943 w 249966"/>
                <a:gd name="connsiteY1" fmla="*/ 15774 h 310382"/>
                <a:gd name="connsiteX2" fmla="*/ 114453 w 249966"/>
                <a:gd name="connsiteY2" fmla="*/ 126628 h 310382"/>
                <a:gd name="connsiteX3" fmla="*/ 10635 w 249966"/>
                <a:gd name="connsiteY3" fmla="*/ 284994 h 310382"/>
                <a:gd name="connsiteX4" fmla="*/ 51106 w 249966"/>
                <a:gd name="connsiteY4" fmla="*/ 131907 h 310382"/>
                <a:gd name="connsiteX5" fmla="*/ 84538 w 249966"/>
                <a:gd name="connsiteY5" fmla="*/ 82638 h 310382"/>
                <a:gd name="connsiteX6" fmla="*/ 200673 w 249966"/>
                <a:gd name="connsiteY6" fmla="*/ -63 h 310382"/>
                <a:gd name="connsiteX7" fmla="*/ 248183 w 249966"/>
                <a:gd name="connsiteY7" fmla="*/ 15774 h 310382"/>
                <a:gd name="connsiteX8" fmla="*/ 244663 w 249966"/>
                <a:gd name="connsiteY8" fmla="*/ 110793 h 31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966" h="310382">
                  <a:moveTo>
                    <a:pt x="244663" y="110793"/>
                  </a:moveTo>
                  <a:lnTo>
                    <a:pt x="249943" y="15774"/>
                  </a:lnTo>
                  <a:lnTo>
                    <a:pt x="114453" y="126628"/>
                  </a:lnTo>
                  <a:cubicBezTo>
                    <a:pt x="114453" y="126628"/>
                    <a:pt x="49346" y="179417"/>
                    <a:pt x="10635" y="284994"/>
                  </a:cubicBezTo>
                  <a:cubicBezTo>
                    <a:pt x="-28076" y="390571"/>
                    <a:pt x="51106" y="131907"/>
                    <a:pt x="51106" y="131907"/>
                  </a:cubicBezTo>
                  <a:lnTo>
                    <a:pt x="84538" y="82638"/>
                  </a:lnTo>
                  <a:lnTo>
                    <a:pt x="200673" y="-63"/>
                  </a:lnTo>
                  <a:lnTo>
                    <a:pt x="248183" y="15774"/>
                  </a:lnTo>
                  <a:lnTo>
                    <a:pt x="244663" y="110793"/>
                  </a:lnTo>
                  <a:close/>
                </a:path>
              </a:pathLst>
            </a:custGeom>
            <a:solidFill>
              <a:srgbClr val="FFFFFF"/>
            </a:solidFill>
            <a:ln w="142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" name="Volný tvar 10">
              <a:extLst>
                <a:ext uri="{FF2B5EF4-FFF2-40B4-BE49-F238E27FC236}">
                  <a16:creationId xmlns:a16="http://schemas.microsoft.com/office/drawing/2014/main" id="{1B3E3240-811A-7E4C-990F-E0B7ED37E185}"/>
                </a:ext>
              </a:extLst>
            </p:cNvPr>
            <p:cNvSpPr/>
            <p:nvPr/>
          </p:nvSpPr>
          <p:spPr>
            <a:xfrm>
              <a:off x="10682347" y="1582401"/>
              <a:ext cx="247601" cy="293639"/>
            </a:xfrm>
            <a:custGeom>
              <a:avLst/>
              <a:gdLst>
                <a:gd name="connsiteX0" fmla="*/ 245711 w 247601"/>
                <a:gd name="connsiteY0" fmla="*/ 92633 h 293639"/>
                <a:gd name="connsiteX1" fmla="*/ -24 w 247601"/>
                <a:gd name="connsiteY1" fmla="*/ 293576 h 293639"/>
                <a:gd name="connsiteX2" fmla="*/ 21750 w 247601"/>
                <a:gd name="connsiteY2" fmla="*/ 238830 h 293639"/>
                <a:gd name="connsiteX3" fmla="*/ 42279 w 247601"/>
                <a:gd name="connsiteY3" fmla="*/ 200259 h 293639"/>
                <a:gd name="connsiteX4" fmla="*/ 66542 w 247601"/>
                <a:gd name="connsiteY4" fmla="*/ 162309 h 293639"/>
                <a:gd name="connsiteX5" fmla="*/ 95782 w 247601"/>
                <a:gd name="connsiteY5" fmla="*/ 126850 h 293639"/>
                <a:gd name="connsiteX6" fmla="*/ 118800 w 247601"/>
                <a:gd name="connsiteY6" fmla="*/ 106941 h 293639"/>
                <a:gd name="connsiteX7" fmla="*/ 247578 w 247601"/>
                <a:gd name="connsiteY7" fmla="*/ -63 h 293639"/>
                <a:gd name="connsiteX8" fmla="*/ 245711 w 247601"/>
                <a:gd name="connsiteY8" fmla="*/ 92633 h 29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01" h="293639">
                  <a:moveTo>
                    <a:pt x="245711" y="92633"/>
                  </a:moveTo>
                  <a:lnTo>
                    <a:pt x="-24" y="293576"/>
                  </a:lnTo>
                  <a:lnTo>
                    <a:pt x="21750" y="238830"/>
                  </a:lnTo>
                  <a:lnTo>
                    <a:pt x="42279" y="200259"/>
                  </a:lnTo>
                  <a:lnTo>
                    <a:pt x="66542" y="162309"/>
                  </a:lnTo>
                  <a:lnTo>
                    <a:pt x="95782" y="126850"/>
                  </a:lnTo>
                  <a:lnTo>
                    <a:pt x="118800" y="106941"/>
                  </a:lnTo>
                  <a:lnTo>
                    <a:pt x="247578" y="-63"/>
                  </a:lnTo>
                  <a:lnTo>
                    <a:pt x="245711" y="92633"/>
                  </a:lnTo>
                  <a:close/>
                </a:path>
              </a:pathLst>
            </a:custGeom>
            <a:solidFill>
              <a:srgbClr val="FFFFFF"/>
            </a:solidFill>
            <a:ln w="142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12" name="Grafický objekt 5">
              <a:extLst>
                <a:ext uri="{FF2B5EF4-FFF2-40B4-BE49-F238E27FC236}">
                  <a16:creationId xmlns:a16="http://schemas.microsoft.com/office/drawing/2014/main" id="{4FD49401-9249-75DB-693F-C33BCD0E2C29}"/>
                </a:ext>
              </a:extLst>
            </p:cNvPr>
            <p:cNvGrpSpPr/>
            <p:nvPr/>
          </p:nvGrpSpPr>
          <p:grpSpPr>
            <a:xfrm>
              <a:off x="11074672" y="1529583"/>
              <a:ext cx="267953" cy="295738"/>
              <a:chOff x="11074672" y="1529583"/>
              <a:chExt cx="267953" cy="295738"/>
            </a:xfrm>
            <a:solidFill>
              <a:srgbClr val="FFFFFF"/>
            </a:solidFill>
          </p:grpSpPr>
          <p:sp>
            <p:nvSpPr>
              <p:cNvPr id="13" name="Volný tvar 12">
                <a:extLst>
                  <a:ext uri="{FF2B5EF4-FFF2-40B4-BE49-F238E27FC236}">
                    <a16:creationId xmlns:a16="http://schemas.microsoft.com/office/drawing/2014/main" id="{232C8FC3-1275-BD0B-1E51-A8F5343D288C}"/>
                  </a:ext>
                </a:extLst>
              </p:cNvPr>
              <p:cNvSpPr/>
              <p:nvPr/>
            </p:nvSpPr>
            <p:spPr>
              <a:xfrm>
                <a:off x="11077262" y="1529583"/>
                <a:ext cx="265183" cy="226989"/>
              </a:xfrm>
              <a:custGeom>
                <a:avLst/>
                <a:gdLst>
                  <a:gd name="connsiteX0" fmla="*/ 83925 w 265183"/>
                  <a:gd name="connsiteY0" fmla="*/ -62 h 226989"/>
                  <a:gd name="connsiteX1" fmla="*/ -21 w 265183"/>
                  <a:gd name="connsiteY1" fmla="*/ 78498 h 226989"/>
                  <a:gd name="connsiteX2" fmla="*/ 187740 w 265183"/>
                  <a:gd name="connsiteY2" fmla="*/ 226928 h 226989"/>
                  <a:gd name="connsiteX3" fmla="*/ 265163 w 265183"/>
                  <a:gd name="connsiteY3" fmla="*/ 153025 h 226989"/>
                  <a:gd name="connsiteX4" fmla="*/ 84545 w 265183"/>
                  <a:gd name="connsiteY4" fmla="*/ 668 h 226989"/>
                  <a:gd name="connsiteX5" fmla="*/ 83925 w 265183"/>
                  <a:gd name="connsiteY5" fmla="*/ -62 h 226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183" h="226989">
                    <a:moveTo>
                      <a:pt x="83925" y="-62"/>
                    </a:moveTo>
                    <a:lnTo>
                      <a:pt x="-21" y="78498"/>
                    </a:lnTo>
                    <a:lnTo>
                      <a:pt x="187740" y="226928"/>
                    </a:lnTo>
                    <a:lnTo>
                      <a:pt x="265163" y="153025"/>
                    </a:lnTo>
                    <a:lnTo>
                      <a:pt x="84545" y="668"/>
                    </a:lnTo>
                    <a:lnTo>
                      <a:pt x="83925" y="-62"/>
                    </a:lnTo>
                    <a:close/>
                  </a:path>
                </a:pathLst>
              </a:custGeom>
              <a:solidFill>
                <a:srgbClr val="FFFFFF"/>
              </a:solidFill>
              <a:ln w="142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4" name="Volný tvar 13">
                <a:extLst>
                  <a:ext uri="{FF2B5EF4-FFF2-40B4-BE49-F238E27FC236}">
                    <a16:creationId xmlns:a16="http://schemas.microsoft.com/office/drawing/2014/main" id="{4E79DB98-1F50-7572-9A21-57BFCFF9AA28}"/>
                  </a:ext>
                </a:extLst>
              </p:cNvPr>
              <p:cNvSpPr/>
              <p:nvPr/>
            </p:nvSpPr>
            <p:spPr>
              <a:xfrm>
                <a:off x="11265768" y="1683939"/>
                <a:ext cx="76856" cy="140716"/>
              </a:xfrm>
              <a:custGeom>
                <a:avLst/>
                <a:gdLst>
                  <a:gd name="connsiteX0" fmla="*/ 1224 w 76856"/>
                  <a:gd name="connsiteY0" fmla="*/ 140655 h 140716"/>
                  <a:gd name="connsiteX1" fmla="*/ -21 w 76856"/>
                  <a:gd name="connsiteY1" fmla="*/ 72474 h 140716"/>
                  <a:gd name="connsiteX2" fmla="*/ 76836 w 76856"/>
                  <a:gd name="connsiteY2" fmla="*/ -62 h 140716"/>
                  <a:gd name="connsiteX3" fmla="*/ 76836 w 76856"/>
                  <a:gd name="connsiteY3" fmla="*/ 77334 h 140716"/>
                  <a:gd name="connsiteX4" fmla="*/ 1224 w 76856"/>
                  <a:gd name="connsiteY4" fmla="*/ 140655 h 14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56" h="140716">
                    <a:moveTo>
                      <a:pt x="1224" y="140655"/>
                    </a:moveTo>
                    <a:lnTo>
                      <a:pt x="-21" y="72474"/>
                    </a:lnTo>
                    <a:lnTo>
                      <a:pt x="76836" y="-62"/>
                    </a:lnTo>
                    <a:lnTo>
                      <a:pt x="76836" y="77334"/>
                    </a:lnTo>
                    <a:lnTo>
                      <a:pt x="1224" y="140655"/>
                    </a:lnTo>
                    <a:close/>
                  </a:path>
                </a:pathLst>
              </a:custGeom>
              <a:solidFill>
                <a:srgbClr val="FFFFFF"/>
              </a:solidFill>
              <a:ln w="1472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15" name="Volný tvar 14">
                <a:extLst>
                  <a:ext uri="{FF2B5EF4-FFF2-40B4-BE49-F238E27FC236}">
                    <a16:creationId xmlns:a16="http://schemas.microsoft.com/office/drawing/2014/main" id="{11D98CCA-A2FE-35B2-E964-4E435CB45287}"/>
                  </a:ext>
                </a:extLst>
              </p:cNvPr>
              <p:cNvSpPr/>
              <p:nvPr/>
            </p:nvSpPr>
            <p:spPr>
              <a:xfrm>
                <a:off x="11074672" y="1608204"/>
                <a:ext cx="191611" cy="217117"/>
              </a:xfrm>
              <a:custGeom>
                <a:avLst/>
                <a:gdLst>
                  <a:gd name="connsiteX0" fmla="*/ -21 w 191611"/>
                  <a:gd name="connsiteY0" fmla="*/ 71481 h 217117"/>
                  <a:gd name="connsiteX1" fmla="*/ 2469 w 191611"/>
                  <a:gd name="connsiteY1" fmla="*/ -62 h 217117"/>
                  <a:gd name="connsiteX2" fmla="*/ 191591 w 191611"/>
                  <a:gd name="connsiteY2" fmla="*/ 148623 h 217117"/>
                  <a:gd name="connsiteX3" fmla="*/ 191591 w 191611"/>
                  <a:gd name="connsiteY3" fmla="*/ 217056 h 217117"/>
                  <a:gd name="connsiteX4" fmla="*/ -21 w 191611"/>
                  <a:gd name="connsiteY4" fmla="*/ 71481 h 21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11" h="217117">
                    <a:moveTo>
                      <a:pt x="-21" y="71481"/>
                    </a:moveTo>
                    <a:lnTo>
                      <a:pt x="2469" y="-62"/>
                    </a:lnTo>
                    <a:lnTo>
                      <a:pt x="191591" y="148623"/>
                    </a:lnTo>
                    <a:lnTo>
                      <a:pt x="191591" y="217056"/>
                    </a:lnTo>
                    <a:lnTo>
                      <a:pt x="-21" y="71481"/>
                    </a:lnTo>
                    <a:close/>
                  </a:path>
                </a:pathLst>
              </a:custGeom>
              <a:solidFill>
                <a:srgbClr val="FFFFFF"/>
              </a:solidFill>
              <a:ln w="142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</p:grpSp>
        <p:sp>
          <p:nvSpPr>
            <p:cNvPr id="16" name="Volný tvar 15">
              <a:extLst>
                <a:ext uri="{FF2B5EF4-FFF2-40B4-BE49-F238E27FC236}">
                  <a16:creationId xmlns:a16="http://schemas.microsoft.com/office/drawing/2014/main" id="{6A15AEFE-6BD0-A6B5-7399-B2C022F8D36D}"/>
                </a:ext>
              </a:extLst>
            </p:cNvPr>
            <p:cNvSpPr/>
            <p:nvPr/>
          </p:nvSpPr>
          <p:spPr>
            <a:xfrm>
              <a:off x="10841148" y="1688376"/>
              <a:ext cx="463894" cy="387296"/>
            </a:xfrm>
            <a:custGeom>
              <a:avLst/>
              <a:gdLst>
                <a:gd name="connsiteX0" fmla="*/ 463182 w 463894"/>
                <a:gd name="connsiteY0" fmla="*/ 347720 h 387296"/>
                <a:gd name="connsiteX1" fmla="*/ 25878 w 463894"/>
                <a:gd name="connsiteY1" fmla="*/ -62 h 387296"/>
                <a:gd name="connsiteX2" fmla="*/ 11443 w 463894"/>
                <a:gd name="connsiteY2" fmla="*/ 33587 h 387296"/>
                <a:gd name="connsiteX3" fmla="*/ 419124 w 463894"/>
                <a:gd name="connsiteY3" fmla="*/ 385868 h 387296"/>
                <a:gd name="connsiteX4" fmla="*/ 463182 w 463894"/>
                <a:gd name="connsiteY4" fmla="*/ 347720 h 38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894" h="387296">
                  <a:moveTo>
                    <a:pt x="463182" y="347720"/>
                  </a:moveTo>
                  <a:lnTo>
                    <a:pt x="25878" y="-62"/>
                  </a:lnTo>
                  <a:cubicBezTo>
                    <a:pt x="25878" y="-62"/>
                    <a:pt x="-21067" y="-877"/>
                    <a:pt x="11443" y="33587"/>
                  </a:cubicBezTo>
                  <a:cubicBezTo>
                    <a:pt x="43954" y="68051"/>
                    <a:pt x="419124" y="385868"/>
                    <a:pt x="419124" y="385868"/>
                  </a:cubicBezTo>
                  <a:cubicBezTo>
                    <a:pt x="419124" y="385868"/>
                    <a:pt x="470351" y="398366"/>
                    <a:pt x="463182" y="347720"/>
                  </a:cubicBezTo>
                  <a:close/>
                </a:path>
              </a:pathLst>
            </a:custGeom>
            <a:solidFill>
              <a:srgbClr val="FFFFFF"/>
            </a:solidFill>
            <a:ln w="142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 16">
              <a:extLst>
                <a:ext uri="{FF2B5EF4-FFF2-40B4-BE49-F238E27FC236}">
                  <a16:creationId xmlns:a16="http://schemas.microsoft.com/office/drawing/2014/main" id="{0F9FD246-C71A-02C8-A230-62DAB31B70B3}"/>
                </a:ext>
              </a:extLst>
            </p:cNvPr>
            <p:cNvSpPr/>
            <p:nvPr/>
          </p:nvSpPr>
          <p:spPr>
            <a:xfrm>
              <a:off x="10703514" y="1698477"/>
              <a:ext cx="465609" cy="383839"/>
            </a:xfrm>
            <a:custGeom>
              <a:avLst/>
              <a:gdLst>
                <a:gd name="connsiteX0" fmla="*/ 33241 w 465609"/>
                <a:gd name="connsiteY0" fmla="*/ 383776 h 383839"/>
                <a:gd name="connsiteX1" fmla="*/ 464344 w 465609"/>
                <a:gd name="connsiteY1" fmla="*/ 28336 h 383839"/>
                <a:gd name="connsiteX2" fmla="*/ 434432 w 465609"/>
                <a:gd name="connsiteY2" fmla="*/ 7221 h 383839"/>
                <a:gd name="connsiteX3" fmla="*/ 5088 w 465609"/>
                <a:gd name="connsiteY3" fmla="*/ 332747 h 383839"/>
                <a:gd name="connsiteX4" fmla="*/ 33241 w 465609"/>
                <a:gd name="connsiteY4" fmla="*/ 383776 h 3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09" h="383839">
                  <a:moveTo>
                    <a:pt x="33241" y="383776"/>
                  </a:moveTo>
                  <a:lnTo>
                    <a:pt x="464344" y="28336"/>
                  </a:lnTo>
                  <a:cubicBezTo>
                    <a:pt x="464344" y="28336"/>
                    <a:pt x="474903" y="-17414"/>
                    <a:pt x="434432" y="7221"/>
                  </a:cubicBezTo>
                  <a:cubicBezTo>
                    <a:pt x="393961" y="31855"/>
                    <a:pt x="5088" y="332747"/>
                    <a:pt x="5088" y="332747"/>
                  </a:cubicBezTo>
                  <a:cubicBezTo>
                    <a:pt x="5088" y="332747"/>
                    <a:pt x="-17788" y="380257"/>
                    <a:pt x="33241" y="383776"/>
                  </a:cubicBezTo>
                  <a:close/>
                </a:path>
              </a:pathLst>
            </a:custGeom>
            <a:solidFill>
              <a:srgbClr val="FFFFFF"/>
            </a:solidFill>
            <a:ln w="142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8" name="Volný tvar 17">
              <a:extLst>
                <a:ext uri="{FF2B5EF4-FFF2-40B4-BE49-F238E27FC236}">
                  <a16:creationId xmlns:a16="http://schemas.microsoft.com/office/drawing/2014/main" id="{4202CE05-5668-49AD-11B6-71B0015014AB}"/>
                </a:ext>
              </a:extLst>
            </p:cNvPr>
            <p:cNvSpPr/>
            <p:nvPr/>
          </p:nvSpPr>
          <p:spPr>
            <a:xfrm>
              <a:off x="11142822" y="1590343"/>
              <a:ext cx="143569" cy="117307"/>
            </a:xfrm>
            <a:custGeom>
              <a:avLst/>
              <a:gdLst>
                <a:gd name="connsiteX0" fmla="*/ -24 w 143569"/>
                <a:gd name="connsiteY0" fmla="*/ 68832 h 117307"/>
                <a:gd name="connsiteX1" fmla="*/ 87277 w 143569"/>
                <a:gd name="connsiteY1" fmla="*/ -63 h 117307"/>
                <a:gd name="connsiteX2" fmla="*/ 143546 w 143569"/>
                <a:gd name="connsiteY2" fmla="*/ 48928 h 117307"/>
                <a:gd name="connsiteX3" fmla="*/ 61088 w 143569"/>
                <a:gd name="connsiteY3" fmla="*/ 117245 h 117307"/>
                <a:gd name="connsiteX4" fmla="*/ -24 w 143569"/>
                <a:gd name="connsiteY4" fmla="*/ 68832 h 117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569" h="117307">
                  <a:moveTo>
                    <a:pt x="-24" y="68832"/>
                  </a:moveTo>
                  <a:lnTo>
                    <a:pt x="87277" y="-63"/>
                  </a:lnTo>
                  <a:cubicBezTo>
                    <a:pt x="119405" y="5172"/>
                    <a:pt x="139562" y="31962"/>
                    <a:pt x="143546" y="48928"/>
                  </a:cubicBezTo>
                  <a:lnTo>
                    <a:pt x="61088" y="117245"/>
                  </a:lnTo>
                  <a:cubicBezTo>
                    <a:pt x="41639" y="87608"/>
                    <a:pt x="23100" y="72566"/>
                    <a:pt x="-24" y="68832"/>
                  </a:cubicBezTo>
                  <a:close/>
                </a:path>
              </a:pathLst>
            </a:custGeom>
            <a:solidFill>
              <a:srgbClr val="FFFFFF"/>
            </a:solidFill>
            <a:ln w="230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9" name="Volný tvar 18">
              <a:extLst>
                <a:ext uri="{FF2B5EF4-FFF2-40B4-BE49-F238E27FC236}">
                  <a16:creationId xmlns:a16="http://schemas.microsoft.com/office/drawing/2014/main" id="{0F95FE6B-C728-CB12-D35A-574AD5B24F36}"/>
                </a:ext>
              </a:extLst>
            </p:cNvPr>
            <p:cNvSpPr/>
            <p:nvPr/>
          </p:nvSpPr>
          <p:spPr>
            <a:xfrm>
              <a:off x="10770398" y="1598567"/>
              <a:ext cx="96728" cy="85600"/>
            </a:xfrm>
            <a:custGeom>
              <a:avLst/>
              <a:gdLst>
                <a:gd name="connsiteX0" fmla="*/ 65032 w 96728"/>
                <a:gd name="connsiteY0" fmla="*/ -63 h 85600"/>
                <a:gd name="connsiteX1" fmla="*/ 96704 w 96728"/>
                <a:gd name="connsiteY1" fmla="*/ 34177 h 85600"/>
                <a:gd name="connsiteX2" fmla="*/ 35928 w 96728"/>
                <a:gd name="connsiteY2" fmla="*/ 85537 h 85600"/>
                <a:gd name="connsiteX3" fmla="*/ -24 w 96728"/>
                <a:gd name="connsiteY3" fmla="*/ 47017 h 85600"/>
                <a:gd name="connsiteX4" fmla="*/ 65032 w 96728"/>
                <a:gd name="connsiteY4" fmla="*/ -63 h 8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28" h="85600">
                  <a:moveTo>
                    <a:pt x="65032" y="-63"/>
                  </a:moveTo>
                  <a:lnTo>
                    <a:pt x="96704" y="34177"/>
                  </a:lnTo>
                  <a:cubicBezTo>
                    <a:pt x="74968" y="43171"/>
                    <a:pt x="53210" y="52046"/>
                    <a:pt x="35928" y="85537"/>
                  </a:cubicBezTo>
                  <a:lnTo>
                    <a:pt x="-24" y="47017"/>
                  </a:lnTo>
                  <a:cubicBezTo>
                    <a:pt x="15484" y="26030"/>
                    <a:pt x="33708" y="7368"/>
                    <a:pt x="65032" y="-63"/>
                  </a:cubicBezTo>
                  <a:close/>
                </a:path>
              </a:pathLst>
            </a:custGeom>
            <a:solidFill>
              <a:srgbClr val="FFFFFF"/>
            </a:solidFill>
            <a:ln w="218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2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395232" y="2163"/>
            <a:ext cx="11086615" cy="135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KONTROLNÍ ZJIŠTĚNÍ NEZÁVISLÉHO AUDITORA  v PO DDM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398317" y="1384561"/>
            <a:ext cx="96010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21.12.2005 – Rada města č. 25, projednala zprávu nezávislého auditora ve věci interního auditu PO DDM, která poukázala na hrubé nedostatky v hospodaření a využívání fondů. 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Zpráva také upozorňuje na praktiky v rozporu se zákonem o rozpočtových pravidlech. </a:t>
            </a:r>
          </a:p>
          <a:p>
            <a:pPr algn="just"/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Ředitelka PO DDM Mgr. Svobodová podala ke kontrole nedostačující vyjádření. Proto Rada města vyzvala paní ředitelku k účasti na zasedání RM č. 2, konané dne 23. 01. 2006, kde měla podat podrobnější vyjádření k nedostatkům nalezených při kontrole.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23.01.2006 – RM č. 2 projednává v bodě č. 3 nejen pochybení ze strany ředitelky PO DDM 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Mgr. Svobodové, ale také majetkoprávní a smluvní vztahy mezi PO DDM a NOS. </a:t>
            </a:r>
          </a:p>
          <a:p>
            <a:pPr algn="just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     V archivu MÚ nebyly nalezeny žádné dokumenty upravující vztahy mezi městem, PO DDM a NOS. </a:t>
            </a:r>
          </a:p>
          <a:p>
            <a:pPr algn="just"/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Rada města upozorňuje na fakt, že dle výpisu z katastru nemovitostí jsou budovy TZ vedeny jako vlastnictví NOS. Faktem je, že prvotní vybavení základny náleželo městu. </a:t>
            </a:r>
          </a:p>
          <a:p>
            <a:pPr algn="just"/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Rada města dále poukazuje na nutnost vypořádání majetkoprávních vztahů mezi městem, které je           zřizovatelem PO DDM a NOS, jakožto samostatného právního subjektu.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2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69"/>
            <a:ext cx="11541930" cy="135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KONTROLNÍ ZJIŠTĚNÍ finančního odboru </a:t>
            </a:r>
          </a:p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na činnost PO SVČ ROROŠ (dříve PO DDM)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617509" y="2019241"/>
            <a:ext cx="9601058" cy="675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dnech 02. – 29.10.2007 proběhla kontrola hospodaření PO SVČ ROROŠ.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Kontrolu provedla vedoucí FO Ing. J. Beranová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Zjištění kontroly: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 pohledu zřizovatele nehospodaří PO ROROŠ s péčí řádného hospodáře. Město částečně financuje i třetí osobu (NOS), která nemá vazby na rozpočet města.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Jedná se o neoprávněné používání finančních prostředků.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roce 1995 došlo v rozporu se zákonem k převodu majetku mezi DDM a NOS. Dle dohledaných dokladů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nikdy nedošlo k projednání a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schválení převodu městem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Převod majetku přísluší ze zákona pouze zastupitelstvu města. Smlouvu o převodu majetku, který měl v užívání DDM, podepsala za DDM ředitelka Mgr. Svobodová a za NOS předseda Ing. Smutný.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Došlo tedy</a:t>
            </a: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porušení zákona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70"/>
            <a:ext cx="11541930" cy="3182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617509" y="2019241"/>
            <a:ext cx="9601058" cy="2674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716A6EBA-7687-CC16-0323-45042CEB4D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018883"/>
              </p:ext>
            </p:extLst>
          </p:nvPr>
        </p:nvGraphicFramePr>
        <p:xfrm>
          <a:off x="2846894" y="102349"/>
          <a:ext cx="5813589" cy="6507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213799" imgH="4716771" progId="AcroExch.Document.DC">
                  <p:embed/>
                </p:oleObj>
              </mc:Choice>
              <mc:Fallback>
                <p:oleObj name="Acrobat Document" r:id="rId2" imgW="4213799" imgH="471677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46894" y="102349"/>
                        <a:ext cx="5813589" cy="65079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6575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1" y="417069"/>
            <a:ext cx="10680561" cy="1353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KONTROLNÍ ZJIŠTĚNÍ finančního odboru </a:t>
            </a:r>
          </a:p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na činnost PO SVČ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roroš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(dříve PO DDM)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182014" y="1770742"/>
            <a:ext cx="9601058" cy="594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Kontrolní zjištění kontroly ze dne 02. – 29.10.2007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ebyla předložena nájemní smlouva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mezi PO ROROŠ a NOS ani další dokumenty, které by stanovovaly podmínky ekonomické spolupráce a finančních toků.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Dochází k porušení ustanovení ve Zřizovací listině, porušení několika dalších zákonů (o rozpočtových pravidlech </a:t>
            </a: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územních samosprávných celků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 účetnictví, obchodního a občanského zákoníku.)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Dále n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ebyly předloženy doklady, které by opravňovaly umístění provozovny NOS na sídle právnické osoby Frýdlantská 841, Nové Město p. S.,  toto opět nebylo schváleno zřizovatelem.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Závěr: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Město nesmí vynakládat finanční prostředky na opravy a investice do majetku, který nepatří městu a jeho organizacím. Vzhledem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neschválenému převodu majetku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město a pracovníci MěÚ mylně mysleli, že všechny stavby na TZ v Jindřichovicích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patří městu a </a:t>
            </a: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nevěděli, že několik staveb vlastní občanské sdružení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23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70"/>
            <a:ext cx="11211992" cy="1062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Protokol o kontrole v SVČ ROROŠ na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tz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ze dne 14.09.2023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043830" y="1557328"/>
            <a:ext cx="10097675" cy="594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 proběhla ve dnech 11.09. – 12.09.2023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Kontrolu provedly: Marie Holcová, vedoucí finančního odboru, Blanka Jakubcová a Romana Martinková, referentky finančního odboru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Smlouva o využívání táborové základny v Jindřichovicích pod Smrkem uzavřená mezi příspěvkovou organizací Středisko volného času „ROROŠ“ a občanským sdružením NOS, z. s. není aktuální a ujednání v ní smluvená neodpovídají běžné praxi.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Smlouva do 31.12.2018 i prodloužení smlouvy do 31.12.2024 o využívání táborové základny v Jindřichovicích pod Smrkem, uzavřené mezi příspěvkovou organizací Středisko volného času „ROROŠ“ a občanským sdružením NOS, z. s. jsou neplatné, jelikož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odporují Zřizovacím listinám, neboť jsou uzavřeny na období delší než půl roku bez souhlasu zřizovatele.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Současně tato smlouva i prodloužení smlouvy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odporují Zřizovacím listinám, neboť příspěvková organizace využívá cizí majetek bez předchozího písemného souhlasu zřizovatele.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5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70"/>
            <a:ext cx="11211992" cy="1062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Protokol o kontrole v SVČ ROROŠ na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tz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ze dne 14.09.2023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310325" y="1811852"/>
            <a:ext cx="10097675" cy="374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Faktura na pronájem pozemků, kdy Středisko volného času „ROROŠ“ fakturuje občanskému sdružení NOS, z. s.  částku ve výši 1 Kč/m</a:t>
            </a:r>
            <a:r>
              <a:rPr lang="cs-CZ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/rok, není v souladu s předloženou smlouvou, ve které je uvedena částka 0,70 Kč/m</a:t>
            </a:r>
            <a:r>
              <a:rPr lang="cs-CZ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/rok.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Nájemné je dále fakturováno, na základě neplatně uzavřeného dodatku smlouvy, neboť je uzavřen na období delší než půl roku bez souhlasu zřizovatele a současně odporuje Zřizovací listině, kterou má příspěvková organizace nařízeno fakturovat za cenu v čase a místě obvyklou.</a:t>
            </a: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Připomínka KV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Je velmi podivné, že při ohlášené kontrole, </a:t>
            </a: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nebyla doložena aktuální Smlouva na pronájem parcel, dále prodloužení smlouvy o využívání TZ od roku 2018 a také, že nebyly předloženy některé Dohody o provedení práce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Tyto chybějící doklady byly dodatečně předloženy až týden po zmiňované kontrole.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3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70"/>
            <a:ext cx="11211992" cy="106293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Protokol o kontrole v SVČ ROROŠ na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tz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ze dne 14.09.2023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E41CD68-581A-C511-8289-19F645A9E72B}"/>
              </a:ext>
            </a:extLst>
          </p:cNvPr>
          <p:cNvSpPr txBox="1"/>
          <p:nvPr/>
        </p:nvSpPr>
        <p:spPr>
          <a:xfrm>
            <a:off x="1338607" y="1774144"/>
            <a:ext cx="9549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</a:rPr>
              <a:t>Ředitelka PO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ROROŠ,  bez souhlasu zřizovatele, převzala předávacím protokolem neoprávněně do svého majetku technologii ČOV v hodnotě 124.449,00 Kč, která byla majetkem NOS.</a:t>
            </a:r>
          </a:p>
          <a:p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Calibri" panose="020F0502020204030204" pitchFamily="34" charset="0"/>
              </a:rPr>
              <a:t>Převzetí majetku je neplatné, nebylo předloženo k projednání a schválení zřizovateli (radě města). </a:t>
            </a:r>
          </a:p>
          <a:p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Calibri" panose="020F0502020204030204" pitchFamily="34" charset="0"/>
              </a:rPr>
              <a:t>Toto jednání je v rozporu se Zřizovací listinou, kdy organizace je oprávněna pořizovat majetek s hodnotou vyšší než 40.000,00 Kč, jen s písemným souhlasem zřizovatele.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53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69"/>
            <a:ext cx="9219029" cy="135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3A742D-3699-7115-F226-C320A1CFE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1" y="89831"/>
            <a:ext cx="4691886" cy="66367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1E7E62-D07B-55A4-1714-9398C3C2DBAD}"/>
              </a:ext>
            </a:extLst>
          </p:cNvPr>
          <p:cNvSpPr txBox="1"/>
          <p:nvPr/>
        </p:nvSpPr>
        <p:spPr>
          <a:xfrm>
            <a:off x="6165130" y="4609707"/>
            <a:ext cx="246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Předávací protokol ČOV, 2020</a:t>
            </a:r>
          </a:p>
        </p:txBody>
      </p:sp>
    </p:spTree>
    <p:extLst>
      <p:ext uri="{BB962C8B-B14F-4D97-AF65-F5344CB8AC3E}">
        <p14:creationId xmlns:p14="http://schemas.microsoft.com/office/powerpoint/2010/main" val="3401378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Obrázek 2" descr="Obsah obrázku text, dokument, snímek obrazovky, Písmo&#10;&#10;Popis byl vytvořen automaticky">
            <a:extLst>
              <a:ext uri="{FF2B5EF4-FFF2-40B4-BE49-F238E27FC236}">
                <a16:creationId xmlns:a16="http://schemas.microsoft.com/office/drawing/2014/main" id="{FC9E0BD6-5AA5-A1DB-3A7D-EB72253B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04" y="1991359"/>
            <a:ext cx="2706841" cy="3793565"/>
          </a:xfrm>
          <a:prstGeom prst="rect">
            <a:avLst/>
          </a:prstGeom>
        </p:spPr>
      </p:pic>
      <p:pic>
        <p:nvPicPr>
          <p:cNvPr id="5" name="Obrázek 4" descr="Obsah obrázku text, papír, účtenka, černobílá&#10;&#10;Popis byl vytvořen automaticky">
            <a:extLst>
              <a:ext uri="{FF2B5EF4-FFF2-40B4-BE49-F238E27FC236}">
                <a16:creationId xmlns:a16="http://schemas.microsoft.com/office/drawing/2014/main" id="{9482F4A8-7CF2-600E-FA20-7ECB4ADB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654" y="1991359"/>
            <a:ext cx="2658949" cy="3793565"/>
          </a:xfrm>
          <a:prstGeom prst="rect">
            <a:avLst/>
          </a:prstGeom>
        </p:spPr>
      </p:pic>
      <p:pic>
        <p:nvPicPr>
          <p:cNvPr id="8" name="Obrázek 7" descr="Obsah obrázku text, papír, černobílá, účtenka&#10;&#10;Popis byl vytvořen automaticky">
            <a:extLst>
              <a:ext uri="{FF2B5EF4-FFF2-40B4-BE49-F238E27FC236}">
                <a16:creationId xmlns:a16="http://schemas.microsoft.com/office/drawing/2014/main" id="{5FA1F789-8845-7DCC-CF37-4B4AD9AB6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408" y="2039378"/>
            <a:ext cx="2634533" cy="3737926"/>
          </a:xfrm>
          <a:prstGeom prst="rect">
            <a:avLst/>
          </a:prstGeom>
        </p:spPr>
      </p:pic>
      <p:pic>
        <p:nvPicPr>
          <p:cNvPr id="11" name="Obrázek 10" descr="Obsah obrázku text, dopis, papír, Písmo&#10;&#10;Popis byl vytvořen automaticky">
            <a:extLst>
              <a:ext uri="{FF2B5EF4-FFF2-40B4-BE49-F238E27FC236}">
                <a16:creationId xmlns:a16="http://schemas.microsoft.com/office/drawing/2014/main" id="{34C0F2CB-3FCD-2750-3E10-CDF8346555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51"/>
          <a:stretch/>
        </p:blipFill>
        <p:spPr>
          <a:xfrm>
            <a:off x="8362080" y="2032372"/>
            <a:ext cx="2490086" cy="3744931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EB6BAB5-B0BA-F8EA-06A5-DAF452DAC9C2}"/>
              </a:ext>
            </a:extLst>
          </p:cNvPr>
          <p:cNvSpPr txBox="1">
            <a:spLocks/>
          </p:cNvSpPr>
          <p:nvPr/>
        </p:nvSpPr>
        <p:spPr>
          <a:xfrm>
            <a:off x="486672" y="417069"/>
            <a:ext cx="9219029" cy="13536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Protokol o kontrole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tz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Jps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ze dne 14.09.2023</a:t>
            </a:r>
          </a:p>
        </p:txBody>
      </p:sp>
    </p:spTree>
    <p:extLst>
      <p:ext uri="{BB962C8B-B14F-4D97-AF65-F5344CB8AC3E}">
        <p14:creationId xmlns:p14="http://schemas.microsoft.com/office/powerpoint/2010/main" val="3776766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46" y="402814"/>
            <a:ext cx="9513663" cy="8078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Doporučení kontrolního výboru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376179-2266-CC31-3669-5CBCD50B80E6}"/>
              </a:ext>
            </a:extLst>
          </p:cNvPr>
          <p:cNvSpPr txBox="1"/>
          <p:nvPr/>
        </p:nvSpPr>
        <p:spPr>
          <a:xfrm>
            <a:off x="1511438" y="1613428"/>
            <a:ext cx="8453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Narovnat majetkoprávní vztahy na TZ v Jindřichovicích pod Smrkem mezi městem a NOS, tedy bezplatně navrátit majetek (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stavby vybudované na TZ  - soc. zařízení, hlavní budova, 9 chatek), a to do výhradního vlastnictví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ěsta Nové Město pod Smrkem.</a:t>
            </a:r>
            <a:endParaRPr lang="cs-CZ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Nastavení kontrolních procesů a pravidel pro hospodaření a nakládání s majetkem města ve správě PO SVČ ROROŠ.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Prověřit, zda nedocházelo, nebo stále nedochází ke střetu zájmů zainteresovaných osob, které vykonávají současně funkce ve zmíněných subjektech (Město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NMpS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PO SVČ ROROŠ a NOS) a případně z takového jednání vyvodit důsledky.</a:t>
            </a:r>
          </a:p>
        </p:txBody>
      </p:sp>
    </p:spTree>
    <p:extLst>
      <p:ext uri="{BB962C8B-B14F-4D97-AF65-F5344CB8AC3E}">
        <p14:creationId xmlns:p14="http://schemas.microsoft.com/office/powerpoint/2010/main" val="928404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165" y="-1"/>
            <a:ext cx="8383524" cy="135367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INFORMACE k prezentaci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B9190C7-1509-229E-0F7E-575BDF55776D}"/>
              </a:ext>
            </a:extLst>
          </p:cNvPr>
          <p:cNvSpPr txBox="1"/>
          <p:nvPr/>
        </p:nvSpPr>
        <p:spPr>
          <a:xfrm>
            <a:off x="1545996" y="2056230"/>
            <a:ext cx="922884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Tato zpráva vznikla na základě dlouhodobé nespolupráce paní ředitelky PO SVČ ROROŠ Mgr. Svobodové, která byla několikrát zřizovatelem vyzvána, aby navrhla vyřešení majetkoprávních a smluvních vztahů na TZ v Jindřichovicích pod Smrkem.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Na základě tohoto zjištění Kontrolní výbor provedl kontrolní činnost, při které zjistil, že jednáním paní ředitelky dochází opakovaně k porušení zřizovací listiny, dále porušení povinností při správě svěřeného majetku a také, že jednala v rozporu s několika dalšími právními předpisy.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9557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4238" y="711407"/>
            <a:ext cx="8383524" cy="469758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pozornost.</a:t>
            </a: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Zpráva kontrolního výboru</a:t>
            </a:r>
            <a:b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k historii majetkových a smluvních vztahů na táborové základně</a:t>
            </a: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v Jindřichovicích pod Smrkem</a:t>
            </a: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za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vypracoval M. </a:t>
            </a:r>
            <a: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  <a:t>Čeleda</a:t>
            </a:r>
            <a:br>
              <a:rPr lang="cs-CZ" sz="140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kontrolní výbor ve složení</a:t>
            </a:r>
            <a:b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M. ČELEDA, M. SUKOVÁ, M. KARALA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165" y="-1"/>
            <a:ext cx="8383524" cy="135367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ZÁKLADNÍ historické INFORMACE O TZ JINDŘICHOVICE POD SMRKEM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B9190C7-1509-229E-0F7E-575BDF55776D}"/>
              </a:ext>
            </a:extLst>
          </p:cNvPr>
          <p:cNvSpPr txBox="1"/>
          <p:nvPr/>
        </p:nvSpPr>
        <p:spPr>
          <a:xfrm>
            <a:off x="1872344" y="1770743"/>
            <a:ext cx="960105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1977 – zahájení výstavby (PS při ZŠ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NMpS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MěNV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NMpS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 jako dobrovolnická činnost, zahájení rekreačních aktivit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1984 – 1988 – další etapa budování: el. proud, zdroj pitné vody, příjezdová komunikace atd. (za přispění n. p. Potraviny Ústí nad Labem -závod 04 Liberec)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29.12.1988 – byl sepsán závazný dokument o základních informacích a ustanoveních,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o provozu a budování táborové základny mezi PS při ZŠ 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MěNV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NMpS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21.12.1990 – smlouva o užívání TZ mezi s. p. Potraviny Ústí nad Labem a MÚ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NMpS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107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86E1F59-4A17-1EFA-7730-D4315297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4" y="877462"/>
            <a:ext cx="12054382" cy="427900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80A4C39-8B2B-4949-DDAE-DA982975C990}"/>
              </a:ext>
            </a:extLst>
          </p:cNvPr>
          <p:cNvSpPr txBox="1"/>
          <p:nvPr/>
        </p:nvSpPr>
        <p:spPr>
          <a:xfrm>
            <a:off x="7574165" y="5438671"/>
            <a:ext cx="476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Závazný dokument o vybudování a užívání TZ, 1988 </a:t>
            </a:r>
          </a:p>
        </p:txBody>
      </p:sp>
    </p:spTree>
    <p:extLst>
      <p:ext uri="{BB962C8B-B14F-4D97-AF65-F5344CB8AC3E}">
        <p14:creationId xmlns:p14="http://schemas.microsoft.com/office/powerpoint/2010/main" val="3055989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E44E26-2688-020B-CD16-5C7F1361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13" y="224667"/>
            <a:ext cx="8948632" cy="6273728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80A4C39-8B2B-4949-DDAE-DA982975C990}"/>
              </a:ext>
            </a:extLst>
          </p:cNvPr>
          <p:cNvSpPr txBox="1"/>
          <p:nvPr/>
        </p:nvSpPr>
        <p:spPr>
          <a:xfrm>
            <a:off x="9537750" y="5307808"/>
            <a:ext cx="266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Smlouva o využívání TZ,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2086981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165" y="-1"/>
            <a:ext cx="8383524" cy="135367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ZÁKLADNÍ historické INFORMACE O TZ JINDŘICHOVICE POD SMRKEM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B9190C7-1509-229E-0F7E-575BDF55776D}"/>
              </a:ext>
            </a:extLst>
          </p:cNvPr>
          <p:cNvSpPr txBox="1"/>
          <p:nvPr/>
        </p:nvSpPr>
        <p:spPr>
          <a:xfrm>
            <a:off x="1511437" y="1685902"/>
            <a:ext cx="973473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1990 – 1993 TZ je MÚ NMpS dána ke správě  a užívání  Domu dětí a mládeže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1993 – Smlouva o užívání TZ uzavřená mezi NOS - Novoměstským občanským sdružením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 DDM NMpS za účelem dostavby, údržby budov a technického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1995 – Byla sepsána Smlouva o převodu majetku mezi DDM SVČ zastoupeným ředitelkou Mgr. Svobodovou, kterou převádí část staveb TZ do majetku NOS, který  zastupuje jeho předseda Ing. Smutný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1996 – 1998 – Na žádost zakládajícího člena NOS, Mgr. Svobodové, v té době taktéž ředitelky DDM SVČ, bylo vydáno kolaudační rozhodnutí o trvalém užívání staveb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(hl. budova, soc. zařízení)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1998 – Byla podána žádost od NOS o zápis stavby do katastru nemovitostí, v zastoupení Mgr. Svobodové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83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899" y="318485"/>
            <a:ext cx="4737676" cy="634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8" y="237503"/>
            <a:ext cx="4287730" cy="638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80A4C39-8B2B-4949-DDAE-DA982975C990}"/>
              </a:ext>
            </a:extLst>
          </p:cNvPr>
          <p:cNvSpPr txBox="1"/>
          <p:nvPr/>
        </p:nvSpPr>
        <p:spPr>
          <a:xfrm>
            <a:off x="4291474" y="4817129"/>
            <a:ext cx="422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Smlouva o užívání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TZ, 1993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80A4C39-8B2B-4949-DDAE-DA982975C990}"/>
              </a:ext>
            </a:extLst>
          </p:cNvPr>
          <p:cNvSpPr txBox="1"/>
          <p:nvPr/>
        </p:nvSpPr>
        <p:spPr>
          <a:xfrm>
            <a:off x="10120979" y="4817130"/>
            <a:ext cx="4227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Smlouva o převodu,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1174254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80A4C39-8B2B-4949-DDAE-DA982975C990}"/>
              </a:ext>
            </a:extLst>
          </p:cNvPr>
          <p:cNvSpPr txBox="1"/>
          <p:nvPr/>
        </p:nvSpPr>
        <p:spPr>
          <a:xfrm>
            <a:off x="4060733" y="5392109"/>
            <a:ext cx="4499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Kolaudační rozhodnutí,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1996</a:t>
            </a:r>
          </a:p>
        </p:txBody>
      </p:sp>
      <p:pic>
        <p:nvPicPr>
          <p:cNvPr id="4" name="Obrázek 3" descr="Obsah obrázku text, dopis, Písmo, papír&#10;&#10;Popis byl vytvořen automaticky">
            <a:extLst>
              <a:ext uri="{FF2B5EF4-FFF2-40B4-BE49-F238E27FC236}">
                <a16:creationId xmlns:a16="http://schemas.microsoft.com/office/drawing/2014/main" id="{4C987D26-95A0-E213-F1F7-C4F08FE2E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0" y="253420"/>
            <a:ext cx="4079567" cy="5785020"/>
          </a:xfrm>
          <a:prstGeom prst="rect">
            <a:avLst/>
          </a:prstGeom>
        </p:spPr>
      </p:pic>
      <p:pic>
        <p:nvPicPr>
          <p:cNvPr id="7" name="Obrázek 6" descr="Obsah obrázku text, dopis, rukopis, Písmo&#10;&#10;Popis byl vytvořen automaticky">
            <a:extLst>
              <a:ext uri="{FF2B5EF4-FFF2-40B4-BE49-F238E27FC236}">
                <a16:creationId xmlns:a16="http://schemas.microsoft.com/office/drawing/2014/main" id="{9ACBD52E-8594-D3E2-0C4F-5E15DB956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180" y="316789"/>
            <a:ext cx="4199628" cy="57533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B8CA9D0-636B-84D4-6C7D-3BD53C9301DD}"/>
              </a:ext>
            </a:extLst>
          </p:cNvPr>
          <p:cNvSpPr txBox="1"/>
          <p:nvPr/>
        </p:nvSpPr>
        <p:spPr>
          <a:xfrm>
            <a:off x="9811656" y="5358965"/>
            <a:ext cx="476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Žádost o zápis do KN,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3047118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FED0E9-1AB2-442F-3BBF-68DECC5DC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165" y="-1"/>
            <a:ext cx="8383524" cy="135367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ZÁKLADNÍ historické INFORMACE O TZ JINDŘICHOVICE POD SMRKEM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9928" y="1"/>
            <a:ext cx="7602071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10680562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B9190C7-1509-229E-0F7E-575BDF55776D}"/>
              </a:ext>
            </a:extLst>
          </p:cNvPr>
          <p:cNvSpPr txBox="1"/>
          <p:nvPr/>
        </p:nvSpPr>
        <p:spPr>
          <a:xfrm>
            <a:off x="1872344" y="1770743"/>
            <a:ext cx="96010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1999 – Obec Jindřichovice pod Smrkem převádí darem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pozemky TZ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do vlastnictví města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NMpS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jako vyrovnání neinvestičních nákladů.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Tato skutečnost byla projednána a schválena dne 08.09.1999 na 7. veřejném zasedání Zastupitelstva města NMpS,  v bodu jednání č. 5 „Schválení smlouvy o převodu pozemků v Jindřichovicích.“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57215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2CC"/>
        </a:solidFill>
        <a:ln w="7167" cap="flat">
          <a:solidFill>
            <a:srgbClr val="000000"/>
          </a:solidFill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1533</Words>
  <Application>Microsoft Office PowerPoint</Application>
  <PresentationFormat>Širokoúhlá obrazovka</PresentationFormat>
  <Paragraphs>130</Paragraphs>
  <Slides>20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Bembo</vt:lpstr>
      <vt:lpstr>Calibri</vt:lpstr>
      <vt:lpstr>ArchiveVTI</vt:lpstr>
      <vt:lpstr>Acrobat Document</vt:lpstr>
      <vt:lpstr>Zpráva kontrolního výboru  k historii majetkových a smluvních vztahů na táborové základně v Jindřichovicích pod Smrkem</vt:lpstr>
      <vt:lpstr>INFORMACE k prezentaci </vt:lpstr>
      <vt:lpstr>ZÁKLADNÍ historické INFORMACE O TZ JINDŘICHOVICE POD SMRKEM</vt:lpstr>
      <vt:lpstr>Prezentace aplikace PowerPoint</vt:lpstr>
      <vt:lpstr>Prezentace aplikace PowerPoint</vt:lpstr>
      <vt:lpstr>ZÁKLADNÍ historické INFORMACE O TZ JINDŘICHOVICE POD SMRKEM</vt:lpstr>
      <vt:lpstr>Prezentace aplikace PowerPoint</vt:lpstr>
      <vt:lpstr>Prezentace aplikace PowerPoint</vt:lpstr>
      <vt:lpstr>ZÁKLADNÍ historické INFORMACE O TZ JINDŘICHOVICE POD SMRKEM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Doporučení kontrolního výboru</vt:lpstr>
      <vt:lpstr>  Děkuji za pozornost.   Zpráva kontrolního výboru  k historii majetkových a smluvních vztahů na táborové základně v Jindřichovicích pod Smrkem     za kv vypracoval M. Čeleda  kontrolní výbor ve složení M. ČELEDA, M. SUKOVÁ, M. KARALA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Čeleda</dc:creator>
  <cp:lastModifiedBy>Celedova</cp:lastModifiedBy>
  <cp:revision>46</cp:revision>
  <cp:lastPrinted>2023-11-22T13:28:21Z</cp:lastPrinted>
  <dcterms:created xsi:type="dcterms:W3CDTF">2023-11-01T16:11:40Z</dcterms:created>
  <dcterms:modified xsi:type="dcterms:W3CDTF">2023-11-22T15:18:02Z</dcterms:modified>
</cp:coreProperties>
</file>