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</p:sldIdLst>
  <p:sldSz cx="18288000" cy="10287000"/>
  <p:notesSz cx="6858000" cy="9144000"/>
  <p:embeddedFontLst>
    <p:embeddedFont>
      <p:font typeface="Open Sans" panose="020B0606030504020204" pitchFamily="34" charset="0"/>
      <p:regular r:id="rId5"/>
    </p:embeddedFont>
    <p:embeddedFont>
      <p:font typeface="Open Sans Bold" panose="020B0806030504020204" charset="0"/>
      <p:regular r:id="rId6"/>
      <p:bold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624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ableStyles" Target="tableStyles.xml"/><Relationship Id="rId5" Type="http://schemas.openxmlformats.org/officeDocument/2006/relationships/font" Target="fonts/font1.fntdata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2514769" y="8712482"/>
            <a:ext cx="5773231" cy="1574518"/>
          </a:xfrm>
          <a:custGeom>
            <a:avLst/>
            <a:gdLst/>
            <a:ahLst/>
            <a:cxnLst/>
            <a:rect l="l" t="t" r="r" b="b"/>
            <a:pathLst>
              <a:path w="5773231" h="1574518">
                <a:moveTo>
                  <a:pt x="0" y="0"/>
                </a:moveTo>
                <a:lnTo>
                  <a:pt x="5773231" y="0"/>
                </a:lnTo>
                <a:lnTo>
                  <a:pt x="5773231" y="1574518"/>
                </a:lnTo>
                <a:lnTo>
                  <a:pt x="0" y="15745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3" name="TextBox 3"/>
          <p:cNvSpPr txBox="1"/>
          <p:nvPr/>
        </p:nvSpPr>
        <p:spPr>
          <a:xfrm>
            <a:off x="1028700" y="857250"/>
            <a:ext cx="11239500" cy="15665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Open Sans Bold"/>
              </a:rPr>
              <a:t>MĚSTA A OBCE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28700" y="2338069"/>
            <a:ext cx="12631341" cy="8115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20"/>
              </a:lnSpc>
            </a:pPr>
            <a:r>
              <a:rPr lang="en-US" sz="4800" dirty="0">
                <a:solidFill>
                  <a:srgbClr val="000000"/>
                </a:solidFill>
                <a:latin typeface="Open Sans Bold"/>
                <a:ea typeface="Open Sans Bold"/>
              </a:rPr>
              <a:t>Fond </a:t>
            </a:r>
            <a:r>
              <a:rPr lang="en-US" sz="4800" dirty="0" err="1">
                <a:solidFill>
                  <a:srgbClr val="000000"/>
                </a:solidFill>
                <a:latin typeface="Open Sans Bold"/>
                <a:ea typeface="Open Sans Bold"/>
              </a:rPr>
              <a:t>obnovy</a:t>
            </a:r>
            <a:r>
              <a:rPr lang="en-US" sz="4800" dirty="0">
                <a:solidFill>
                  <a:srgbClr val="000000"/>
                </a:solidFill>
                <a:latin typeface="Open Sans Bold"/>
                <a:ea typeface="Open Sans Bold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Open Sans Bold"/>
                <a:ea typeface="Open Sans Bold"/>
              </a:rPr>
              <a:t>vodovodů</a:t>
            </a:r>
            <a:r>
              <a:rPr lang="en-US" sz="4800" dirty="0">
                <a:solidFill>
                  <a:srgbClr val="000000"/>
                </a:solidFill>
                <a:latin typeface="Open Sans Bold"/>
                <a:ea typeface="Open Sans Bold"/>
              </a:rPr>
              <a:t> a </a:t>
            </a:r>
            <a:r>
              <a:rPr lang="en-US" sz="4800" dirty="0" err="1">
                <a:solidFill>
                  <a:srgbClr val="000000"/>
                </a:solidFill>
                <a:latin typeface="Open Sans Bold"/>
                <a:ea typeface="Open Sans Bold"/>
              </a:rPr>
              <a:t>kanalizací</a:t>
            </a:r>
            <a:r>
              <a:rPr lang="en-US" sz="4800" dirty="0">
                <a:solidFill>
                  <a:srgbClr val="000000"/>
                </a:solidFill>
                <a:latin typeface="Open Sans Bold"/>
                <a:ea typeface="Open Sans Bold"/>
              </a:rPr>
              <a:t> §2321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028700" y="3344545"/>
            <a:ext cx="16374666" cy="3340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34059" lvl="1" indent="-367030">
              <a:lnSpc>
                <a:spcPts val="6799"/>
              </a:lnSpc>
              <a:buFont typeface="Arial"/>
              <a:buChar char="•"/>
            </a:pPr>
            <a:r>
              <a:rPr lang="en-US" sz="3399" dirty="0" err="1">
                <a:solidFill>
                  <a:srgbClr val="000000"/>
                </a:solidFill>
                <a:latin typeface="Open Sans"/>
              </a:rPr>
              <a:t>musí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jej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povinně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vytvářet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každý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vlastník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vodovodů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a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kanalizací</a:t>
            </a:r>
            <a:endParaRPr lang="en-US" sz="3399" dirty="0">
              <a:solidFill>
                <a:srgbClr val="000000"/>
              </a:solidFill>
              <a:latin typeface="Open Sans"/>
            </a:endParaRPr>
          </a:p>
          <a:p>
            <a:pPr marL="734059" lvl="1" indent="-367030">
              <a:lnSpc>
                <a:spcPts val="6799"/>
              </a:lnSpc>
              <a:buFont typeface="Arial"/>
              <a:buChar char="•"/>
            </a:pPr>
            <a:r>
              <a:rPr lang="en-US" sz="3399" dirty="0" err="1">
                <a:solidFill>
                  <a:srgbClr val="000000"/>
                </a:solidFill>
                <a:latin typeface="Open Sans"/>
              </a:rPr>
              <a:t>určuje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se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podle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velikosti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a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dalších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příslušenství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(ČOV...)</a:t>
            </a:r>
          </a:p>
          <a:p>
            <a:pPr marL="734059" lvl="1" indent="-367030">
              <a:lnSpc>
                <a:spcPts val="6799"/>
              </a:lnSpc>
              <a:buFont typeface="Arial"/>
              <a:buChar char="•"/>
            </a:pPr>
            <a:r>
              <a:rPr lang="en-US" sz="3399" dirty="0" err="1">
                <a:solidFill>
                  <a:srgbClr val="000000"/>
                </a:solidFill>
                <a:latin typeface="Open Sans"/>
              </a:rPr>
              <a:t>tvoří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se v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souladu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s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metodickým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pokynem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MF a MZ, ty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také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provádějí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kontrolu</a:t>
            </a:r>
            <a:endParaRPr lang="en-US" sz="3399" dirty="0">
              <a:solidFill>
                <a:srgbClr val="000000"/>
              </a:solidFill>
              <a:latin typeface="Open Sans"/>
            </a:endParaRPr>
          </a:p>
          <a:p>
            <a:pPr marL="734059" lvl="1" indent="-367030">
              <a:lnSpc>
                <a:spcPts val="6799"/>
              </a:lnSpc>
              <a:buFont typeface="Arial"/>
              <a:buChar char="•"/>
            </a:pPr>
            <a:r>
              <a:rPr lang="en-US" sz="3399" dirty="0" err="1">
                <a:solidFill>
                  <a:srgbClr val="000000"/>
                </a:solidFill>
                <a:latin typeface="Open Sans"/>
              </a:rPr>
              <a:t>využití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na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rekonstrukci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nebo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pořízení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nového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potrubí</a:t>
            </a:r>
            <a:endParaRPr lang="en-US" sz="3399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9139238" y="4652327"/>
            <a:ext cx="9525" cy="887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2514769" y="8712482"/>
            <a:ext cx="5773231" cy="1574518"/>
          </a:xfrm>
          <a:custGeom>
            <a:avLst/>
            <a:gdLst/>
            <a:ahLst/>
            <a:cxnLst/>
            <a:rect l="l" t="t" r="r" b="b"/>
            <a:pathLst>
              <a:path w="5773231" h="1574518">
                <a:moveTo>
                  <a:pt x="0" y="0"/>
                </a:moveTo>
                <a:lnTo>
                  <a:pt x="5773231" y="0"/>
                </a:lnTo>
                <a:lnTo>
                  <a:pt x="5773231" y="1574518"/>
                </a:lnTo>
                <a:lnTo>
                  <a:pt x="0" y="15745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3" name="TextBox 3"/>
          <p:cNvSpPr txBox="1"/>
          <p:nvPr/>
        </p:nvSpPr>
        <p:spPr>
          <a:xfrm>
            <a:off x="1028700" y="857250"/>
            <a:ext cx="12153900" cy="15665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Open Sans Bold"/>
              </a:rPr>
              <a:t>MĚSTA A OBCE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28700" y="2338069"/>
            <a:ext cx="12631341" cy="8115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20"/>
              </a:lnSpc>
            </a:pPr>
            <a:r>
              <a:rPr lang="en-US" sz="4800" dirty="0">
                <a:solidFill>
                  <a:srgbClr val="000000"/>
                </a:solidFill>
                <a:latin typeface="Open Sans Bold"/>
                <a:ea typeface="Open Sans Bold"/>
              </a:rPr>
              <a:t>Fond </a:t>
            </a:r>
            <a:r>
              <a:rPr lang="en-US" sz="4800" dirty="0" err="1">
                <a:solidFill>
                  <a:srgbClr val="000000"/>
                </a:solidFill>
                <a:latin typeface="Open Sans Bold"/>
                <a:ea typeface="Open Sans Bold"/>
              </a:rPr>
              <a:t>obnovy</a:t>
            </a:r>
            <a:r>
              <a:rPr lang="en-US" sz="4800" dirty="0">
                <a:solidFill>
                  <a:srgbClr val="000000"/>
                </a:solidFill>
                <a:latin typeface="Open Sans Bold"/>
                <a:ea typeface="Open Sans Bold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Open Sans Bold"/>
                <a:ea typeface="Open Sans Bold"/>
              </a:rPr>
              <a:t>vodovodů</a:t>
            </a:r>
            <a:r>
              <a:rPr lang="en-US" sz="4800" dirty="0">
                <a:solidFill>
                  <a:srgbClr val="000000"/>
                </a:solidFill>
                <a:latin typeface="Open Sans Bold"/>
                <a:ea typeface="Open Sans Bold"/>
              </a:rPr>
              <a:t> a </a:t>
            </a:r>
            <a:r>
              <a:rPr lang="en-US" sz="4800" dirty="0" err="1">
                <a:solidFill>
                  <a:srgbClr val="000000"/>
                </a:solidFill>
                <a:latin typeface="Open Sans Bold"/>
                <a:ea typeface="Open Sans Bold"/>
              </a:rPr>
              <a:t>kanalizací</a:t>
            </a:r>
            <a:r>
              <a:rPr lang="en-US" sz="4800" dirty="0">
                <a:solidFill>
                  <a:srgbClr val="000000"/>
                </a:solidFill>
                <a:latin typeface="Open Sans Bold"/>
                <a:ea typeface="Open Sans Bold"/>
              </a:rPr>
              <a:t> §2321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028700" y="3269192"/>
            <a:ext cx="16230600" cy="59168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765"/>
              </a:lnSpc>
            </a:pPr>
            <a:r>
              <a:rPr lang="en-US" sz="3399" dirty="0">
                <a:solidFill>
                  <a:srgbClr val="000000"/>
                </a:solidFill>
                <a:latin typeface="Open Sans Bold"/>
              </a:rPr>
              <a:t>https://</a:t>
            </a:r>
            <a:r>
              <a:rPr lang="en-US" sz="3399" dirty="0" err="1">
                <a:solidFill>
                  <a:srgbClr val="000000"/>
                </a:solidFill>
                <a:latin typeface="Open Sans Bold"/>
              </a:rPr>
              <a:t>monitor.statnipokladna.cz</a:t>
            </a:r>
            <a:endParaRPr lang="en-US" sz="3399" dirty="0">
              <a:solidFill>
                <a:srgbClr val="000000"/>
              </a:solidFill>
              <a:latin typeface="Open Sans Bold"/>
            </a:endParaRPr>
          </a:p>
          <a:p>
            <a:pPr algn="just">
              <a:lnSpc>
                <a:spcPts val="6765"/>
              </a:lnSpc>
            </a:pPr>
            <a:r>
              <a:rPr lang="en-US" sz="3399" dirty="0" err="1">
                <a:solidFill>
                  <a:srgbClr val="000000"/>
                </a:solidFill>
                <a:latin typeface="Open Sans"/>
              </a:rPr>
              <a:t>plnění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rozpočtu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>
                <a:solidFill>
                  <a:srgbClr val="000000"/>
                </a:solidFill>
                <a:latin typeface="Open Sans Bold"/>
              </a:rPr>
              <a:t>&gt;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</a:p>
          <a:p>
            <a:pPr algn="just">
              <a:lnSpc>
                <a:spcPts val="6765"/>
              </a:lnSpc>
            </a:pPr>
            <a:r>
              <a:rPr lang="en-US" sz="3399" dirty="0" err="1">
                <a:solidFill>
                  <a:srgbClr val="000000"/>
                </a:solidFill>
                <a:latin typeface="Open Sans"/>
              </a:rPr>
              <a:t>odvětvový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pro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výdaje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>
                <a:solidFill>
                  <a:srgbClr val="000000"/>
                </a:solidFill>
                <a:latin typeface="Open Sans Bold"/>
              </a:rPr>
              <a:t>&gt;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</a:p>
          <a:p>
            <a:pPr algn="just">
              <a:lnSpc>
                <a:spcPts val="6765"/>
              </a:lnSpc>
            </a:pPr>
            <a:r>
              <a:rPr lang="en-US" sz="3399" dirty="0" err="1">
                <a:solidFill>
                  <a:srgbClr val="000000"/>
                </a:solidFill>
                <a:latin typeface="Open Sans"/>
              </a:rPr>
              <a:t>Průmyslová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a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ostatní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odvětví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hospodářství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>
                <a:solidFill>
                  <a:srgbClr val="000000"/>
                </a:solidFill>
                <a:latin typeface="Open Sans Bold"/>
              </a:rPr>
              <a:t>&gt;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</a:p>
          <a:p>
            <a:pPr algn="just">
              <a:lnSpc>
                <a:spcPts val="6765"/>
              </a:lnSpc>
            </a:pPr>
            <a:r>
              <a:rPr lang="en-US" sz="3399" dirty="0" err="1">
                <a:solidFill>
                  <a:srgbClr val="000000"/>
                </a:solidFill>
                <a:latin typeface="Open Sans"/>
              </a:rPr>
              <a:t>Vodní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hospodářství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>
                <a:solidFill>
                  <a:srgbClr val="000000"/>
                </a:solidFill>
                <a:latin typeface="Open Sans Bold"/>
              </a:rPr>
              <a:t>&gt;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</a:p>
          <a:p>
            <a:pPr algn="just">
              <a:lnSpc>
                <a:spcPts val="6765"/>
              </a:lnSpc>
            </a:pPr>
            <a:r>
              <a:rPr lang="en-US" sz="3399" dirty="0" err="1">
                <a:solidFill>
                  <a:srgbClr val="000000"/>
                </a:solidFill>
                <a:latin typeface="Open Sans"/>
              </a:rPr>
              <a:t>Odvádění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a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čištění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odpadních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vod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>
                <a:solidFill>
                  <a:srgbClr val="000000"/>
                </a:solidFill>
                <a:latin typeface="Open Sans Bold"/>
              </a:rPr>
              <a:t>&gt;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</a:p>
          <a:p>
            <a:pPr algn="just">
              <a:lnSpc>
                <a:spcPts val="6765"/>
              </a:lnSpc>
            </a:pPr>
            <a:r>
              <a:rPr lang="en-US" sz="3399" dirty="0" err="1">
                <a:solidFill>
                  <a:srgbClr val="000000"/>
                </a:solidFill>
                <a:latin typeface="Open Sans"/>
              </a:rPr>
              <a:t>Odvádění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a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čištění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odpadních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vod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a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nakládání</a:t>
            </a:r>
            <a:r>
              <a:rPr lang="en-US" sz="3399" dirty="0">
                <a:solidFill>
                  <a:srgbClr val="000000"/>
                </a:solidFill>
                <a:latin typeface="Open Sans"/>
              </a:rPr>
              <a:t> s </a:t>
            </a:r>
            <a:r>
              <a:rPr lang="en-US" sz="3399" dirty="0" err="1">
                <a:solidFill>
                  <a:srgbClr val="000000"/>
                </a:solidFill>
                <a:latin typeface="Open Sans"/>
              </a:rPr>
              <a:t>kaly</a:t>
            </a:r>
            <a:endParaRPr lang="en-US" sz="3399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2514769" y="8712482"/>
            <a:ext cx="5773231" cy="1574518"/>
          </a:xfrm>
          <a:custGeom>
            <a:avLst/>
            <a:gdLst/>
            <a:ahLst/>
            <a:cxnLst/>
            <a:rect l="l" t="t" r="r" b="b"/>
            <a:pathLst>
              <a:path w="5773231" h="1574518">
                <a:moveTo>
                  <a:pt x="0" y="0"/>
                </a:moveTo>
                <a:lnTo>
                  <a:pt x="5773231" y="0"/>
                </a:lnTo>
                <a:lnTo>
                  <a:pt x="5773231" y="1574518"/>
                </a:lnTo>
                <a:lnTo>
                  <a:pt x="0" y="15745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3" name="Freeform 3"/>
          <p:cNvSpPr/>
          <p:nvPr/>
        </p:nvSpPr>
        <p:spPr>
          <a:xfrm>
            <a:off x="2882049" y="1028700"/>
            <a:ext cx="9208230" cy="8229600"/>
          </a:xfrm>
          <a:custGeom>
            <a:avLst/>
            <a:gdLst/>
            <a:ahLst/>
            <a:cxnLst/>
            <a:rect l="l" t="t" r="r" b="b"/>
            <a:pathLst>
              <a:path w="9208230" h="8229600">
                <a:moveTo>
                  <a:pt x="0" y="0"/>
                </a:moveTo>
                <a:lnTo>
                  <a:pt x="9208230" y="0"/>
                </a:lnTo>
                <a:lnTo>
                  <a:pt x="920823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r="-964"/>
            </a:stretch>
          </a:blipFill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99</Words>
  <Application>Microsoft Office PowerPoint</Application>
  <PresentationFormat>Vlastní</PresentationFormat>
  <Paragraphs>15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8" baseType="lpstr">
      <vt:lpstr>Open Sans Bold</vt:lpstr>
      <vt:lpstr>Arial</vt:lpstr>
      <vt:lpstr>Open Sans</vt:lpstr>
      <vt:lpstr>Calibri</vt:lpstr>
      <vt:lpstr>Office Theme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města a obce</dc:title>
  <dc:creator>Aleš Demel</dc:creator>
  <cp:lastModifiedBy>Aleš Demel</cp:lastModifiedBy>
  <cp:revision>2</cp:revision>
  <dcterms:created xsi:type="dcterms:W3CDTF">2006-08-16T00:00:00Z</dcterms:created>
  <dcterms:modified xsi:type="dcterms:W3CDTF">2024-10-21T12:14:12Z</dcterms:modified>
  <dc:identifier>DAF-jRAt0to</dc:identifier>
</cp:coreProperties>
</file>