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4631BA-E9C7-4DFC-B443-BF297A9721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556988B-0F89-4B59-9E08-8E9F1D9C20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24CD95A-2A0D-4A15-A87D-90172FFBE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62E68-DDED-4A86-B436-22F586D7A21F}" type="datetimeFigureOut">
              <a:rPr lang="cs-CZ" smtClean="0"/>
              <a:t>21.10.2024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2E2DDE3-31C2-4D89-9FD4-B212DD85F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4AF11A6-1BC1-45CF-A0FF-55B12E181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ACE7E-62BB-4632-A37C-A990F12D7E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0760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FDDD4E-C551-4595-9527-DDAB14D18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7603161-AFEA-49C5-A1F9-119C88060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D526F9C-873C-449D-8D02-D88D0506F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62E68-DDED-4A86-B436-22F586D7A21F}" type="datetimeFigureOut">
              <a:rPr lang="cs-CZ" smtClean="0"/>
              <a:t>21.10.2024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9FA187-2AB5-4CDC-8F67-431C485FE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26EE71E-E502-4C33-9838-D61F97F52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ACE7E-62BB-4632-A37C-A990F12D7E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2664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23185D6-24EE-4B48-ABD5-CFD1B6E903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9F09274-7D72-4015-AB1A-D9F3A3CE53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47DA06A-F616-49AC-BB76-CE68D28F7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62E68-DDED-4A86-B436-22F586D7A21F}" type="datetimeFigureOut">
              <a:rPr lang="cs-CZ" smtClean="0"/>
              <a:t>21.10.2024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94090A6-C4BA-405D-BCCC-4C534EC3B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90D0F62-C75B-4373-BE87-EE5AE70D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ACE7E-62BB-4632-A37C-A990F12D7E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787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6F8A7A-6536-48BE-B38F-5A1C5F0A1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0820A55-7A03-4F59-91B0-DFAE79F204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DF3906-E620-4F55-81D7-04B3325A8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62E68-DDED-4A86-B436-22F586D7A21F}" type="datetimeFigureOut">
              <a:rPr lang="cs-CZ" smtClean="0"/>
              <a:t>21.10.2024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146282F-84CD-4AE6-B57A-BBC1FBBB2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A864BB9-9104-4795-98C2-A5C1459FB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ACE7E-62BB-4632-A37C-A990F12D7E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980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67FCE1-5205-4B5A-95D7-84C173F66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B4BA2EF-1A42-4429-9AE6-60F0C2EA7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0ADCBEF-3368-4DE0-A7BB-E8037FB92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62E68-DDED-4A86-B436-22F586D7A21F}" type="datetimeFigureOut">
              <a:rPr lang="cs-CZ" smtClean="0"/>
              <a:t>21.10.2024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F0721C4-6337-4A9B-AF3F-4CAEA8378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423F80-E70D-41C1-8EC4-EA3A76AC0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ACE7E-62BB-4632-A37C-A990F12D7E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7564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89C968-63E9-4952-8276-A4FABC15C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58D4DD-F251-49E4-9470-832EEE016A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0F39707-F941-4223-9BA9-E4D1CD0FCE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771F122-6F48-4407-B6D7-7C46B2712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62E68-DDED-4A86-B436-22F586D7A21F}" type="datetimeFigureOut">
              <a:rPr lang="cs-CZ" smtClean="0"/>
              <a:t>21.10.2024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C2848FE-746D-4021-B1EB-16CF502B6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DE598E3-8E85-4E84-9E9B-7CB6EB28D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ACE7E-62BB-4632-A37C-A990F12D7E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27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09604D-A230-4063-ABB2-E11F6ABA4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E4BD566-564D-4DE8-96F1-4754A72D0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500DCF4-FFE4-4D46-8544-C6EE6572E2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8D90A32-4896-41C0-B8C2-AA01721E92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B9A0F64-B6AD-4EC3-BB1D-A55C67D768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B524AC9-0D47-4BF1-846A-DC3812CA0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62E68-DDED-4A86-B436-22F586D7A21F}" type="datetimeFigureOut">
              <a:rPr lang="cs-CZ" smtClean="0"/>
              <a:t>21.10.2024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D9633B5-85FD-40FE-BD53-E5C54A10B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E30282F3-F796-4B3C-A776-DA716F4DF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ACE7E-62BB-4632-A37C-A990F12D7E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0486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4835FE-CE78-42F0-A3A4-8DC83FBF1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5CE67F1-15B3-46DF-89E8-5A970C795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62E68-DDED-4A86-B436-22F586D7A21F}" type="datetimeFigureOut">
              <a:rPr lang="cs-CZ" smtClean="0"/>
              <a:t>21.10.2024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AEA450B-4069-4312-9203-37733F744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AAB04B9-BA96-4AA3-A484-070BF5627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ACE7E-62BB-4632-A37C-A990F12D7E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301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5D14257-3312-463C-B77F-7C908D23A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62E68-DDED-4A86-B436-22F586D7A21F}" type="datetimeFigureOut">
              <a:rPr lang="cs-CZ" smtClean="0"/>
              <a:t>21.10.2024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13C1A2D-B22C-4FA7-8308-5C1DB9176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9632D55-FDA7-4D26-9E9A-A92FB9BD6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ACE7E-62BB-4632-A37C-A990F12D7E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831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7BA789-034C-460E-A2AB-C9AD4184F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48DA53-BA3B-4653-8D1B-9D9EDF7BB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47B3121-923A-4CBA-AB51-0F9771B5A6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B8F820B-03F3-4083-82FE-DFDEA9D4D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62E68-DDED-4A86-B436-22F586D7A21F}" type="datetimeFigureOut">
              <a:rPr lang="cs-CZ" smtClean="0"/>
              <a:t>21.10.2024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DF1F881-26D8-4390-A512-3FD949DFD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3C37A7F-0D6F-4E0D-B4BA-AEC781B6E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ACE7E-62BB-4632-A37C-A990F12D7E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5764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A5C076-B752-4AEA-90DB-0ADC6C914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93904A2-69DA-4FF5-A680-75E334F3FA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4CDAFE3-0DD0-460B-9AF6-AAB3FE644A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6DB6AC9-A874-45D6-84A3-4636A2DA8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62E68-DDED-4A86-B436-22F586D7A21F}" type="datetimeFigureOut">
              <a:rPr lang="cs-CZ" smtClean="0"/>
              <a:t>21.10.2024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C6144F5-EBDA-4309-ABCA-4E65C1AD2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30AD6C6-EAD6-4BBB-AFAA-1F5222A8B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ACE7E-62BB-4632-A37C-A990F12D7E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0278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D7943E9-BFA9-49BC-A2D2-80DF4741C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F0844D1-2290-4734-9B13-65CCA8BD7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C1EB46D-9637-4C38-A4B7-1870BCB733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62E68-DDED-4A86-B436-22F586D7A21F}" type="datetimeFigureOut">
              <a:rPr lang="cs-CZ" smtClean="0"/>
              <a:t>21.10.2024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B8CC70A-6940-4005-9571-DF7C700844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8AF4C61-4A3B-43CD-9DC7-844ACA0045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ACE7E-62BB-4632-A37C-A990F12D7E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1922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9CDFD7-A2C9-479A-887B-CE978A817D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5C5A8A0-8F9A-4C9F-A326-5290B4E8EC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50CB8F75-327E-461D-A17A-652A3C98A9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363" y="0"/>
            <a:ext cx="997527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932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747B4A-311C-4DD7-A734-8577C6253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1800" b="1" i="0" u="none" strike="noStrike" baseline="0" dirty="0">
                <a:latin typeface="Arial-BoldMT"/>
              </a:rPr>
              <a:t>Rámcová dohoda na pořízení CAS pro JSDHO a HZS ČR –</a:t>
            </a:r>
            <a:br>
              <a:rPr lang="cs-CZ" sz="1800" b="1" i="0" u="none" strike="noStrike" baseline="0" dirty="0">
                <a:latin typeface="Arial-BoldMT"/>
              </a:rPr>
            </a:br>
            <a:r>
              <a:rPr lang="fr-FR" sz="1800" b="1" i="0" u="none" strike="noStrike" baseline="0" dirty="0">
                <a:latin typeface="Helvetica-Bold"/>
              </a:rPr>
              <a:t>2024 </a:t>
            </a:r>
            <a:r>
              <a:rPr lang="fr-FR" sz="1800" b="1" i="0" u="none" strike="noStrike" baseline="0" dirty="0">
                <a:latin typeface="Arial-BoldMT"/>
              </a:rPr>
              <a:t>– 1. ČÁST (CAS 20/4000/240 S2R</a:t>
            </a:r>
            <a:r>
              <a:rPr lang="fr-FR" sz="1800" b="1" i="0" u="none" strike="noStrike" baseline="0" dirty="0">
                <a:latin typeface="Helvetica-Bold"/>
              </a:rPr>
              <a:t>/T/)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AB5BF9-0120-46F1-A724-3C5A6ACFC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cs-CZ" sz="1800" b="1" i="0" u="none" strike="noStrike" baseline="0" dirty="0">
                <a:latin typeface="Arial-BoldMT"/>
              </a:rPr>
              <a:t>Vysoutěžená cena CAS bez výbavy.    	      7 347 850 Kč bez DPH          8 577 799 Kč s DPH</a:t>
            </a:r>
          </a:p>
          <a:p>
            <a:pPr marL="0" indent="0" algn="l">
              <a:buNone/>
            </a:pPr>
            <a:r>
              <a:rPr lang="cs-CZ" sz="1800" b="1" dirty="0">
                <a:latin typeface="Arial-BoldMT"/>
              </a:rPr>
              <a:t>Předpokládaná cena příslušenství a výbavy</a:t>
            </a:r>
            <a:r>
              <a:rPr lang="cs-CZ" sz="1800" b="1">
                <a:latin typeface="Arial-BoldMT"/>
              </a:rPr>
              <a:t>.   </a:t>
            </a:r>
            <a:r>
              <a:rPr lang="cs-CZ" sz="1800" b="1" dirty="0">
                <a:latin typeface="Arial-BoldMT"/>
              </a:rPr>
              <a:t>1 877 291 Kč bez DPH          2 271 522 Kč s DPH</a:t>
            </a:r>
          </a:p>
          <a:p>
            <a:pPr marL="0" indent="0" algn="l">
              <a:buNone/>
            </a:pPr>
            <a:r>
              <a:rPr lang="cs-CZ" sz="1800" b="1" i="0" u="none" strike="noStrike" baseline="0" dirty="0">
                <a:latin typeface="Arial-BoldMT"/>
              </a:rPr>
              <a:t>Celkem                                                                 9 225 141 Kč bez DPH        10 849 321 Kč s DPH</a:t>
            </a:r>
          </a:p>
          <a:p>
            <a:pPr marL="0" indent="0" algn="l">
              <a:buNone/>
            </a:pPr>
            <a:endParaRPr lang="cs-CZ" sz="1800" b="1" dirty="0">
              <a:latin typeface="Arial-BoldMT"/>
            </a:endParaRPr>
          </a:p>
          <a:p>
            <a:pPr marL="0" indent="0" algn="l">
              <a:buNone/>
            </a:pPr>
            <a:r>
              <a:rPr lang="cs-CZ" sz="1800" b="1" i="0" u="none" strike="noStrike" baseline="0" dirty="0">
                <a:latin typeface="Arial-BoldMT"/>
              </a:rPr>
              <a:t>Dotace z MV GŘ HZS                                                                                          4 000 000 Kč</a:t>
            </a:r>
          </a:p>
          <a:p>
            <a:pPr marL="0" indent="0" algn="l">
              <a:buNone/>
            </a:pPr>
            <a:r>
              <a:rPr lang="cs-CZ" sz="1800" b="1" dirty="0">
                <a:latin typeface="Arial-BoldMT"/>
              </a:rPr>
              <a:t>Dotace Pardubický kraj                                                                                         750 000 Kč</a:t>
            </a:r>
          </a:p>
          <a:p>
            <a:pPr marL="0" indent="0" algn="l">
              <a:buNone/>
            </a:pPr>
            <a:r>
              <a:rPr lang="cs-CZ" sz="1800" b="1" i="0" u="none" strike="noStrike" baseline="0" dirty="0">
                <a:latin typeface="Arial-BoldMT"/>
              </a:rPr>
              <a:t>Předpokládaná cena za prodej stávající CAS                                                  1 500 000 Kč</a:t>
            </a:r>
          </a:p>
          <a:p>
            <a:pPr marL="0" indent="0" algn="l">
              <a:buNone/>
            </a:pPr>
            <a:endParaRPr lang="cs-CZ" sz="1800" b="1" dirty="0">
              <a:latin typeface="Arial-BoldMT"/>
            </a:endParaRPr>
          </a:p>
          <a:p>
            <a:pPr marL="0" indent="0" algn="l">
              <a:buNone/>
            </a:pPr>
            <a:r>
              <a:rPr lang="cs-CZ" sz="1800" b="1" i="0" u="none" strike="noStrike" baseline="0" dirty="0">
                <a:latin typeface="Arial-BoldMT"/>
              </a:rPr>
              <a:t>Předpokládaná investice obce Staré Hradiště                                                 4 599 321 Kč</a:t>
            </a:r>
          </a:p>
          <a:p>
            <a:pPr marL="0" indent="0" algn="l">
              <a:buNone/>
            </a:pPr>
            <a:r>
              <a:rPr lang="cs-CZ" sz="1800" b="1" dirty="0">
                <a:latin typeface="Arial-BoldMT"/>
              </a:rPr>
              <a:t>Cena prozatím dle veřejně přístupné smlouvy na registru smluv. Přesné položky budou před podpisem smlouvy, která má být podepsána do 30. 11. 2024.</a:t>
            </a:r>
          </a:p>
        </p:txBody>
      </p:sp>
    </p:spTree>
    <p:extLst>
      <p:ext uri="{BB962C8B-B14F-4D97-AF65-F5344CB8AC3E}">
        <p14:creationId xmlns:p14="http://schemas.microsoft.com/office/powerpoint/2010/main" val="312747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D52CC1-025B-498F-8BEB-F201A176A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484" y="742782"/>
            <a:ext cx="10515600" cy="43513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dirty="0"/>
              <a:t> 5HZS ČR08.10.2024</a:t>
            </a:r>
          </a:p>
          <a:p>
            <a:pPr marL="0" indent="0">
              <a:buNone/>
            </a:pPr>
            <a:r>
              <a:rPr lang="cs-CZ" dirty="0"/>
              <a:t> Neprodleně po uzavření smluvního závazku zašle příjemce dotace na MV-GŘ HZS ČR:</a:t>
            </a:r>
          </a:p>
          <a:p>
            <a:pPr marL="0" indent="0">
              <a:buNone/>
            </a:pPr>
            <a:r>
              <a:rPr lang="cs-CZ" dirty="0"/>
              <a:t> 1.žádost o vydání „Registrace akce a rozhodnutí o poskytnutí dotace“,</a:t>
            </a:r>
          </a:p>
          <a:p>
            <a:pPr marL="0" indent="0">
              <a:buNone/>
            </a:pPr>
            <a:r>
              <a:rPr lang="cs-CZ" dirty="0"/>
              <a:t> 2. kopii platného smluvního dokumentu včetně všech příloh (obce s rozšířenou působností ID</a:t>
            </a:r>
          </a:p>
          <a:p>
            <a:pPr marL="0" indent="0">
              <a:buNone/>
            </a:pPr>
            <a:r>
              <a:rPr lang="cs-CZ" dirty="0"/>
              <a:t> smlouvy z Registru smluv),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>
                <a:highlight>
                  <a:srgbClr val="FF0000"/>
                </a:highlight>
              </a:rPr>
              <a:t>3. potvrzení o zajištění vlastních zdrojů (usnesení zastupitelstva). Doporučené znění: Zastupitelstvo</a:t>
            </a:r>
          </a:p>
          <a:p>
            <a:pPr marL="0" indent="0">
              <a:buNone/>
            </a:pPr>
            <a:r>
              <a:rPr lang="cs-CZ" dirty="0">
                <a:highlight>
                  <a:srgbClr val="FF0000"/>
                </a:highlight>
              </a:rPr>
              <a:t> obce/města se zavazuje dofinancovat rozdíl mezi celkovou cenou CAS a poskytnutou dotací do plné výše z vlastních zdrojů,</a:t>
            </a:r>
          </a:p>
          <a:p>
            <a:pPr marL="0" indent="0">
              <a:buNone/>
            </a:pPr>
            <a:r>
              <a:rPr lang="cs-CZ" dirty="0"/>
              <a:t> 4. příjemce dotace v žádosti uvede název a adresu příslušného finančního úřadu, u něhož je</a:t>
            </a:r>
          </a:p>
          <a:p>
            <a:pPr marL="0" indent="0">
              <a:buNone/>
            </a:pPr>
            <a:r>
              <a:rPr lang="cs-CZ" dirty="0"/>
              <a:t> registrován.</a:t>
            </a:r>
          </a:p>
          <a:p>
            <a:pPr marL="0" indent="0">
              <a:buNone/>
            </a:pPr>
            <a:r>
              <a:rPr lang="cs-CZ" dirty="0"/>
              <a:t> Obec obdrží řídící dokument Registrace akce a rozhodnutí o poskytnutí dotace </a:t>
            </a:r>
          </a:p>
          <a:p>
            <a:pPr marL="0" indent="0">
              <a:buNone/>
            </a:pPr>
            <a:r>
              <a:rPr lang="cs-CZ" dirty="0"/>
              <a:t> se závaznou částkou CAS a se závaznými termíny Realizace akce (termín dodání CAS</a:t>
            </a:r>
          </a:p>
          <a:p>
            <a:pPr marL="0" indent="0">
              <a:buNone/>
            </a:pPr>
            <a:r>
              <a:rPr lang="cs-CZ" dirty="0"/>
              <a:t> a termín pro předložení dokumentů k Závěrečnému vyhodnocení akce).</a:t>
            </a:r>
          </a:p>
          <a:p>
            <a:pPr marL="0" indent="0">
              <a:buNone/>
            </a:pPr>
            <a:r>
              <a:rPr lang="cs-CZ" dirty="0"/>
              <a:t> Celková cena CAS a termíny jsou stanoveny dle kupní smlouvy.</a:t>
            </a:r>
          </a:p>
          <a:p>
            <a:pPr marL="0" indent="0">
              <a:buNone/>
            </a:pPr>
            <a:r>
              <a:rPr lang="cs-CZ" dirty="0"/>
              <a:t> Registrace akce a Rozhodnutí o poskytnutí dotace </a:t>
            </a:r>
          </a:p>
        </p:txBody>
      </p:sp>
    </p:spTree>
    <p:extLst>
      <p:ext uri="{BB962C8B-B14F-4D97-AF65-F5344CB8AC3E}">
        <p14:creationId xmlns:p14="http://schemas.microsoft.com/office/powerpoint/2010/main" val="400593799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308</Words>
  <Application>Microsoft Office PowerPoint</Application>
  <PresentationFormat>Širokoúhlá obrazovka</PresentationFormat>
  <Paragraphs>25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9" baseType="lpstr">
      <vt:lpstr>Arial</vt:lpstr>
      <vt:lpstr>Arial-BoldMT</vt:lpstr>
      <vt:lpstr>Calibri</vt:lpstr>
      <vt:lpstr>Calibri Light</vt:lpstr>
      <vt:lpstr>Helvetica-Bold</vt:lpstr>
      <vt:lpstr>Motiv Office</vt:lpstr>
      <vt:lpstr>Prezentace aplikace PowerPoint</vt:lpstr>
      <vt:lpstr>Rámcová dohoda na pořízení CAS pro JSDHO a HZS ČR – 2024 – 1. ČÁST (CAS 20/4000/240 S2R/T/)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</dc:creator>
  <cp:lastModifiedBy>Roman</cp:lastModifiedBy>
  <cp:revision>7</cp:revision>
  <dcterms:created xsi:type="dcterms:W3CDTF">2024-10-21T14:48:57Z</dcterms:created>
  <dcterms:modified xsi:type="dcterms:W3CDTF">2024-10-21T16:40:55Z</dcterms:modified>
</cp:coreProperties>
</file>