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07" r:id="rId3"/>
    <p:sldId id="509" r:id="rId4"/>
    <p:sldId id="511" r:id="rId5"/>
    <p:sldId id="510" r:id="rId6"/>
    <p:sldId id="274" r:id="rId7"/>
    <p:sldId id="508" r:id="rId8"/>
    <p:sldId id="394" r:id="rId9"/>
    <p:sldId id="480" r:id="rId10"/>
    <p:sldId id="481" r:id="rId11"/>
    <p:sldId id="398" r:id="rId12"/>
    <p:sldId id="482" r:id="rId13"/>
    <p:sldId id="483" r:id="rId14"/>
    <p:sldId id="484" r:id="rId15"/>
    <p:sldId id="400" r:id="rId16"/>
    <p:sldId id="387" r:id="rId17"/>
    <p:sldId id="485" r:id="rId18"/>
    <p:sldId id="486" r:id="rId19"/>
    <p:sldId id="487" r:id="rId20"/>
    <p:sldId id="488" r:id="rId21"/>
    <p:sldId id="489" r:id="rId22"/>
    <p:sldId id="490" r:id="rId23"/>
    <p:sldId id="491" r:id="rId24"/>
    <p:sldId id="289" r:id="rId25"/>
    <p:sldId id="492" r:id="rId26"/>
    <p:sldId id="495" r:id="rId27"/>
    <p:sldId id="496" r:id="rId28"/>
    <p:sldId id="497" r:id="rId29"/>
    <p:sldId id="499" r:id="rId30"/>
    <p:sldId id="500" r:id="rId31"/>
    <p:sldId id="498" r:id="rId32"/>
    <p:sldId id="501" r:id="rId33"/>
    <p:sldId id="502" r:id="rId34"/>
    <p:sldId id="505" r:id="rId35"/>
    <p:sldId id="503" r:id="rId36"/>
    <p:sldId id="504" r:id="rId37"/>
    <p:sldId id="506" r:id="rId38"/>
    <p:sldId id="494" r:id="rId39"/>
    <p:sldId id="322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huslav Koštanský" initials="BK" lastIdx="1" clrIdx="0">
    <p:extLst>
      <p:ext uri="{19B8F6BF-5375-455C-9EA6-DF929625EA0E}">
        <p15:presenceInfo xmlns:p15="http://schemas.microsoft.com/office/powerpoint/2012/main" userId="Bohuslav Koštanský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1CD4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3" autoAdjust="0"/>
  </p:normalViewPr>
  <p:slideViewPr>
    <p:cSldViewPr snapToGrid="0">
      <p:cViewPr varScale="1">
        <p:scale>
          <a:sx n="84" d="100"/>
          <a:sy n="84" d="100"/>
        </p:scale>
        <p:origin x="1632" y="5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kumenty\OBCHOD\LUNA%20_tr&#382;b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kumenty\OBCHOD\LUNA%20_tr&#382;b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Tržby LUNA</a:t>
            </a:r>
          </a:p>
        </c:rich>
      </c:tx>
      <c:layout>
        <c:manualLayout>
          <c:xMode val="edge"/>
          <c:yMode val="edge"/>
          <c:x val="0.41160140345836416"/>
          <c:y val="9.59706919109049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459956714262641"/>
          <c:y val="0.33578188741689702"/>
          <c:w val="0.71466579177602796"/>
          <c:h val="0.52654819189266844"/>
        </c:manualLayout>
      </c:layout>
      <c:barChart>
        <c:barDir val="col"/>
        <c:grouping val="clustered"/>
        <c:varyColors val="0"/>
        <c:ser>
          <c:idx val="0"/>
          <c:order val="0"/>
          <c:tx>
            <c:v>2017</c:v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DATA!$A$41:$A$52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DATA!$O$5:$O$16</c:f>
              <c:numCache>
                <c:formatCode>#,##0</c:formatCode>
                <c:ptCount val="12"/>
                <c:pt idx="0">
                  <c:v>123585</c:v>
                </c:pt>
                <c:pt idx="1">
                  <c:v>126169</c:v>
                </c:pt>
                <c:pt idx="2">
                  <c:v>155944</c:v>
                </c:pt>
                <c:pt idx="3">
                  <c:v>132724</c:v>
                </c:pt>
                <c:pt idx="4">
                  <c:v>153813</c:v>
                </c:pt>
                <c:pt idx="5">
                  <c:v>175056</c:v>
                </c:pt>
                <c:pt idx="6">
                  <c:v>147831</c:v>
                </c:pt>
                <c:pt idx="7">
                  <c:v>166834</c:v>
                </c:pt>
                <c:pt idx="8">
                  <c:v>146242</c:v>
                </c:pt>
                <c:pt idx="9">
                  <c:v>142479</c:v>
                </c:pt>
                <c:pt idx="10">
                  <c:v>145767</c:v>
                </c:pt>
                <c:pt idx="11">
                  <c:v>165979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C4-4194-B62C-27654DE4521F}"/>
            </c:ext>
          </c:extLst>
        </c:ser>
        <c:ser>
          <c:idx val="1"/>
          <c:order val="1"/>
          <c:tx>
            <c:v>2018</c:v>
          </c:tx>
          <c:spPr>
            <a:solidFill>
              <a:schemeClr val="accent5">
                <a:lumMod val="75000"/>
              </a:schemeClr>
            </a:solidFill>
          </c:spPr>
          <c:invertIfNegative val="0"/>
          <c:val>
            <c:numRef>
              <c:f>DATA!$O$22:$O$33</c:f>
              <c:numCache>
                <c:formatCode>#,##0</c:formatCode>
                <c:ptCount val="12"/>
                <c:pt idx="0">
                  <c:v>117543</c:v>
                </c:pt>
                <c:pt idx="1">
                  <c:v>138613</c:v>
                </c:pt>
                <c:pt idx="2">
                  <c:v>159201</c:v>
                </c:pt>
                <c:pt idx="3">
                  <c:v>138261</c:v>
                </c:pt>
                <c:pt idx="4">
                  <c:v>151466</c:v>
                </c:pt>
                <c:pt idx="5">
                  <c:v>159769</c:v>
                </c:pt>
                <c:pt idx="6">
                  <c:v>182118</c:v>
                </c:pt>
                <c:pt idx="7">
                  <c:v>176690</c:v>
                </c:pt>
                <c:pt idx="8">
                  <c:v>137237</c:v>
                </c:pt>
                <c:pt idx="9">
                  <c:v>151023</c:v>
                </c:pt>
                <c:pt idx="10">
                  <c:v>159906</c:v>
                </c:pt>
                <c:pt idx="11">
                  <c:v>179467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C4-4194-B62C-27654DE4521F}"/>
            </c:ext>
          </c:extLst>
        </c:ser>
        <c:ser>
          <c:idx val="2"/>
          <c:order val="2"/>
          <c:tx>
            <c:v>2019</c:v>
          </c:tx>
          <c:spPr>
            <a:solidFill>
              <a:srgbClr val="002060"/>
            </a:solidFill>
          </c:spPr>
          <c:invertIfNegative val="0"/>
          <c:val>
            <c:numRef>
              <c:f>DATA!$O$41:$O$52</c:f>
              <c:numCache>
                <c:formatCode>#,##0</c:formatCode>
                <c:ptCount val="12"/>
                <c:pt idx="0">
                  <c:v>126282</c:v>
                </c:pt>
                <c:pt idx="1">
                  <c:v>125614</c:v>
                </c:pt>
                <c:pt idx="2">
                  <c:v>150538</c:v>
                </c:pt>
                <c:pt idx="3">
                  <c:v>155979</c:v>
                </c:pt>
                <c:pt idx="4">
                  <c:v>168299</c:v>
                </c:pt>
                <c:pt idx="5">
                  <c:v>172800</c:v>
                </c:pt>
                <c:pt idx="6">
                  <c:v>178830</c:v>
                </c:pt>
                <c:pt idx="7">
                  <c:v>179952</c:v>
                </c:pt>
                <c:pt idx="8">
                  <c:v>151318</c:v>
                </c:pt>
                <c:pt idx="9">
                  <c:v>169558</c:v>
                </c:pt>
                <c:pt idx="10">
                  <c:v>173827</c:v>
                </c:pt>
                <c:pt idx="11">
                  <c:v>182654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C4-4194-B62C-27654DE4521F}"/>
            </c:ext>
          </c:extLst>
        </c:ser>
        <c:ser>
          <c:idx val="3"/>
          <c:order val="3"/>
          <c:tx>
            <c:v>2020</c:v>
          </c:tx>
          <c:spPr>
            <a:solidFill>
              <a:schemeClr val="accent4">
                <a:lumMod val="75000"/>
              </a:schemeClr>
            </a:solidFill>
          </c:spPr>
          <c:invertIfNegative val="0"/>
          <c:val>
            <c:numRef>
              <c:f>DATA!$O$61:$O$72</c:f>
              <c:numCache>
                <c:formatCode>#,##0</c:formatCode>
                <c:ptCount val="12"/>
                <c:pt idx="0">
                  <c:v>158299</c:v>
                </c:pt>
                <c:pt idx="1">
                  <c:v>144380.5</c:v>
                </c:pt>
                <c:pt idx="2">
                  <c:v>187003</c:v>
                </c:pt>
                <c:pt idx="3">
                  <c:v>197509</c:v>
                </c:pt>
                <c:pt idx="4">
                  <c:v>192872</c:v>
                </c:pt>
                <c:pt idx="5">
                  <c:v>173222</c:v>
                </c:pt>
                <c:pt idx="6">
                  <c:v>201968</c:v>
                </c:pt>
                <c:pt idx="7">
                  <c:v>203330</c:v>
                </c:pt>
                <c:pt idx="8">
                  <c:v>170493</c:v>
                </c:pt>
                <c:pt idx="9">
                  <c:v>183887</c:v>
                </c:pt>
                <c:pt idx="10">
                  <c:v>166399</c:v>
                </c:pt>
                <c:pt idx="11">
                  <c:v>183786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C4-4194-B62C-27654DE4521F}"/>
            </c:ext>
          </c:extLst>
        </c:ser>
        <c:ser>
          <c:idx val="4"/>
          <c:order val="4"/>
          <c:tx>
            <c:v>2021</c:v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val>
            <c:numRef>
              <c:f>DATA!$O$81:$O$92</c:f>
              <c:numCache>
                <c:formatCode>#,##0</c:formatCode>
                <c:ptCount val="12"/>
                <c:pt idx="0">
                  <c:v>140007</c:v>
                </c:pt>
                <c:pt idx="1">
                  <c:v>141431</c:v>
                </c:pt>
                <c:pt idx="2">
                  <c:v>150059</c:v>
                </c:pt>
                <c:pt idx="3">
                  <c:v>154496</c:v>
                </c:pt>
                <c:pt idx="4">
                  <c:v>142243</c:v>
                </c:pt>
                <c:pt idx="5">
                  <c:v>160694</c:v>
                </c:pt>
                <c:pt idx="6">
                  <c:v>172498</c:v>
                </c:pt>
                <c:pt idx="7">
                  <c:v>134588</c:v>
                </c:pt>
                <c:pt idx="8">
                  <c:v>158081</c:v>
                </c:pt>
                <c:pt idx="9">
                  <c:v>166035</c:v>
                </c:pt>
                <c:pt idx="10">
                  <c:v>154599</c:v>
                </c:pt>
                <c:pt idx="11">
                  <c:v>169928.15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C4-4194-B62C-27654DE4521F}"/>
            </c:ext>
          </c:extLst>
        </c:ser>
        <c:ser>
          <c:idx val="5"/>
          <c:order val="5"/>
          <c:tx>
            <c:v>2022</c:v>
          </c:tx>
          <c:spPr>
            <a:solidFill>
              <a:srgbClr val="00B050"/>
            </a:solidFill>
          </c:spPr>
          <c:invertIfNegative val="0"/>
          <c:val>
            <c:numRef>
              <c:f>DATA!$O$101:$O$112</c:f>
              <c:numCache>
                <c:formatCode>#,##0</c:formatCode>
                <c:ptCount val="12"/>
                <c:pt idx="0">
                  <c:v>122231</c:v>
                </c:pt>
                <c:pt idx="1">
                  <c:v>118831.15</c:v>
                </c:pt>
                <c:pt idx="2">
                  <c:v>132065</c:v>
                </c:pt>
                <c:pt idx="3">
                  <c:v>122847.79</c:v>
                </c:pt>
                <c:pt idx="4">
                  <c:v>136716.19</c:v>
                </c:pt>
                <c:pt idx="5">
                  <c:v>140758.15</c:v>
                </c:pt>
                <c:pt idx="6">
                  <c:v>144001.78</c:v>
                </c:pt>
                <c:pt idx="7">
                  <c:v>144287.82</c:v>
                </c:pt>
                <c:pt idx="8">
                  <c:v>123734.68</c:v>
                </c:pt>
                <c:pt idx="9">
                  <c:v>128511</c:v>
                </c:pt>
                <c:pt idx="10">
                  <c:v>137143</c:v>
                </c:pt>
                <c:pt idx="11">
                  <c:v>135592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EC4-4194-B62C-27654DE4521F}"/>
            </c:ext>
          </c:extLst>
        </c:ser>
        <c:ser>
          <c:idx val="6"/>
          <c:order val="6"/>
          <c:tx>
            <c:v>2023</c:v>
          </c:tx>
          <c:spPr>
            <a:solidFill>
              <a:srgbClr val="FF0000"/>
            </a:solidFill>
          </c:spPr>
          <c:invertIfNegative val="0"/>
          <c:val>
            <c:numRef>
              <c:f>DATA!$O$121:$O$132</c:f>
              <c:numCache>
                <c:formatCode>#,##0</c:formatCode>
                <c:ptCount val="12"/>
                <c:pt idx="0">
                  <c:v>96771</c:v>
                </c:pt>
                <c:pt idx="1">
                  <c:v>102190</c:v>
                </c:pt>
                <c:pt idx="2">
                  <c:v>138887</c:v>
                </c:pt>
                <c:pt idx="3">
                  <c:v>124584</c:v>
                </c:pt>
                <c:pt idx="4">
                  <c:v>128207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EC4-4194-B62C-27654DE452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510144"/>
        <c:axId val="119511680"/>
      </c:barChart>
      <c:catAx>
        <c:axId val="119510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9511680"/>
        <c:crosses val="autoZero"/>
        <c:auto val="1"/>
        <c:lblAlgn val="ctr"/>
        <c:lblOffset val="100"/>
        <c:noMultiLvlLbl val="0"/>
      </c:catAx>
      <c:valAx>
        <c:axId val="1195116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19510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721503045453965"/>
          <c:y val="0.32698515271932421"/>
          <c:w val="9.2954860915600943E-2"/>
          <c:h val="0.50337175875663875"/>
        </c:manualLayout>
      </c:layout>
      <c:overlay val="0"/>
      <c:txPr>
        <a:bodyPr/>
        <a:lstStyle/>
        <a:p>
          <a:pPr>
            <a:defRPr sz="110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DATA!$A$2</c:f>
              <c:strCache>
                <c:ptCount val="1"/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Lit>
              <c:ptCount val="1"/>
              <c:pt idx="0">
                <c:v>Rok</c:v>
              </c:pt>
            </c:strLit>
          </c:cat>
          <c:val>
            <c:numRef>
              <c:f>DATA!$O$17</c:f>
              <c:numCache>
                <c:formatCode>#,##0</c:formatCode>
                <c:ptCount val="1"/>
                <c:pt idx="0">
                  <c:v>1608151.03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63-4311-8C1C-5A3852AE1CDF}"/>
            </c:ext>
          </c:extLst>
        </c:ser>
        <c:ser>
          <c:idx val="1"/>
          <c:order val="1"/>
          <c:tx>
            <c:v>2018</c:v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Lit>
              <c:ptCount val="1"/>
              <c:pt idx="0">
                <c:v>Rok</c:v>
              </c:pt>
            </c:strLit>
          </c:cat>
          <c:val>
            <c:numRef>
              <c:f>DATA!$O$34</c:f>
              <c:numCache>
                <c:formatCode>#,##0</c:formatCode>
                <c:ptCount val="1"/>
                <c:pt idx="0">
                  <c:v>1560042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63-4311-8C1C-5A3852AE1CDF}"/>
            </c:ext>
          </c:extLst>
        </c:ser>
        <c:ser>
          <c:idx val="2"/>
          <c:order val="2"/>
          <c:invertIfNegative val="0"/>
          <c:cat>
            <c:strLit>
              <c:ptCount val="1"/>
              <c:pt idx="0">
                <c:v>Rok</c:v>
              </c:pt>
            </c:strLit>
          </c:cat>
          <c:val>
            <c:numRef>
              <c:f>DATA!$D$39:$D$54</c:f>
            </c:numRef>
          </c:val>
          <c:extLst>
            <c:ext xmlns:c16="http://schemas.microsoft.com/office/drawing/2014/chart" uri="{C3380CC4-5D6E-409C-BE32-E72D297353CC}">
              <c16:uniqueId val="{00000002-EE63-4311-8C1C-5A3852AE1CDF}"/>
            </c:ext>
          </c:extLst>
        </c:ser>
        <c:ser>
          <c:idx val="3"/>
          <c:order val="3"/>
          <c:invertIfNegative val="0"/>
          <c:cat>
            <c:strLit>
              <c:ptCount val="1"/>
              <c:pt idx="0">
                <c:v>Rok</c:v>
              </c:pt>
            </c:strLit>
          </c:cat>
          <c:val>
            <c:numRef>
              <c:f>DATA!$E$39:$E$54</c:f>
            </c:numRef>
          </c:val>
          <c:extLst>
            <c:ext xmlns:c16="http://schemas.microsoft.com/office/drawing/2014/chart" uri="{C3380CC4-5D6E-409C-BE32-E72D297353CC}">
              <c16:uniqueId val="{00000003-EE63-4311-8C1C-5A3852AE1CDF}"/>
            </c:ext>
          </c:extLst>
        </c:ser>
        <c:ser>
          <c:idx val="4"/>
          <c:order val="4"/>
          <c:invertIfNegative val="0"/>
          <c:cat>
            <c:strLit>
              <c:ptCount val="1"/>
              <c:pt idx="0">
                <c:v>Rok</c:v>
              </c:pt>
            </c:strLit>
          </c:cat>
          <c:val>
            <c:numRef>
              <c:f>DATA!$F$39:$F$54</c:f>
            </c:numRef>
          </c:val>
          <c:extLst>
            <c:ext xmlns:c16="http://schemas.microsoft.com/office/drawing/2014/chart" uri="{C3380CC4-5D6E-409C-BE32-E72D297353CC}">
              <c16:uniqueId val="{00000004-EE63-4311-8C1C-5A3852AE1CDF}"/>
            </c:ext>
          </c:extLst>
        </c:ser>
        <c:ser>
          <c:idx val="5"/>
          <c:order val="5"/>
          <c:invertIfNegative val="0"/>
          <c:cat>
            <c:strLit>
              <c:ptCount val="1"/>
              <c:pt idx="0">
                <c:v>Rok</c:v>
              </c:pt>
            </c:strLit>
          </c:cat>
          <c:val>
            <c:numRef>
              <c:f>DATA!$G$39:$G$54</c:f>
            </c:numRef>
          </c:val>
          <c:extLst>
            <c:ext xmlns:c16="http://schemas.microsoft.com/office/drawing/2014/chart" uri="{C3380CC4-5D6E-409C-BE32-E72D297353CC}">
              <c16:uniqueId val="{00000005-EE63-4311-8C1C-5A3852AE1CDF}"/>
            </c:ext>
          </c:extLst>
        </c:ser>
        <c:ser>
          <c:idx val="6"/>
          <c:order val="6"/>
          <c:invertIfNegative val="0"/>
          <c:cat>
            <c:strLit>
              <c:ptCount val="1"/>
              <c:pt idx="0">
                <c:v>Rok</c:v>
              </c:pt>
            </c:strLit>
          </c:cat>
          <c:val>
            <c:numRef>
              <c:f>DATA!$H$39:$H$54</c:f>
            </c:numRef>
          </c:val>
          <c:extLst>
            <c:ext xmlns:c16="http://schemas.microsoft.com/office/drawing/2014/chart" uri="{C3380CC4-5D6E-409C-BE32-E72D297353CC}">
              <c16:uniqueId val="{00000006-EE63-4311-8C1C-5A3852AE1CDF}"/>
            </c:ext>
          </c:extLst>
        </c:ser>
        <c:ser>
          <c:idx val="7"/>
          <c:order val="7"/>
          <c:tx>
            <c:v>2019</c:v>
          </c:tx>
          <c:spPr>
            <a:solidFill>
              <a:srgbClr val="002060"/>
            </a:solidFill>
          </c:spPr>
          <c:invertIfNegative val="0"/>
          <c:cat>
            <c:strLit>
              <c:ptCount val="1"/>
              <c:pt idx="0">
                <c:v>Rok</c:v>
              </c:pt>
            </c:strLit>
          </c:cat>
          <c:val>
            <c:numRef>
              <c:f>DATA!$O$53</c:f>
              <c:numCache>
                <c:formatCode>#,##0</c:formatCode>
                <c:ptCount val="1"/>
                <c:pt idx="0">
                  <c:v>1935651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E63-4311-8C1C-5A3852AE1CDF}"/>
            </c:ext>
          </c:extLst>
        </c:ser>
        <c:ser>
          <c:idx val="8"/>
          <c:order val="8"/>
          <c:tx>
            <c:v>2020</c:v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Lit>
              <c:ptCount val="1"/>
              <c:pt idx="0">
                <c:v>Rok</c:v>
              </c:pt>
            </c:strLit>
          </c:cat>
          <c:val>
            <c:numRef>
              <c:f>DATA!$O$73</c:f>
              <c:numCache>
                <c:formatCode>#,##0</c:formatCode>
                <c:ptCount val="1"/>
                <c:pt idx="0">
                  <c:v>2163148.5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E63-4311-8C1C-5A3852AE1CDF}"/>
            </c:ext>
          </c:extLst>
        </c:ser>
        <c:ser>
          <c:idx val="9"/>
          <c:order val="9"/>
          <c:tx>
            <c:v>2021</c:v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val>
            <c:numRef>
              <c:f>DATA!$O$93</c:f>
              <c:numCache>
                <c:formatCode>#,##0</c:formatCode>
                <c:ptCount val="1"/>
                <c:pt idx="0">
                  <c:v>1844659.15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E63-4311-8C1C-5A3852AE1CDF}"/>
            </c:ext>
          </c:extLst>
        </c:ser>
        <c:ser>
          <c:idx val="10"/>
          <c:order val="10"/>
          <c:tx>
            <c:v>2022</c:v>
          </c:tx>
          <c:spPr>
            <a:solidFill>
              <a:srgbClr val="00B050"/>
            </a:solidFill>
          </c:spPr>
          <c:invertIfNegative val="0"/>
          <c:val>
            <c:numRef>
              <c:f>DATA!$O$113</c:f>
              <c:numCache>
                <c:formatCode>#,##0</c:formatCode>
                <c:ptCount val="1"/>
                <c:pt idx="0">
                  <c:v>1586719.56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E63-4311-8C1C-5A3852AE1CDF}"/>
            </c:ext>
          </c:extLst>
        </c:ser>
        <c:ser>
          <c:idx val="11"/>
          <c:order val="11"/>
          <c:tx>
            <c:v>2023</c:v>
          </c:tx>
          <c:spPr>
            <a:solidFill>
              <a:srgbClr val="FF0000"/>
            </a:solidFill>
          </c:spPr>
          <c:invertIfNegative val="0"/>
          <c:val>
            <c:numRef>
              <c:f>DATA!$O$133</c:f>
              <c:numCache>
                <c:formatCode>#,##0</c:formatCode>
                <c:ptCount val="1"/>
                <c:pt idx="0">
                  <c:v>590639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E63-4311-8C1C-5A3852AE1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990912"/>
        <c:axId val="120009088"/>
      </c:barChart>
      <c:catAx>
        <c:axId val="119990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0009088"/>
        <c:crosses val="autoZero"/>
        <c:auto val="1"/>
        <c:lblAlgn val="ctr"/>
        <c:lblOffset val="100"/>
        <c:noMultiLvlLbl val="0"/>
      </c:catAx>
      <c:valAx>
        <c:axId val="1200090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199909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chart" Target="../charts/chart2.xml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0.00938</cdr:x>
      <cdr:y>0.01832</cdr:y>
    </cdr:from>
    <cdr:to>
      <cdr:x>0.3964</cdr:x>
      <cdr:y>0.31868</cdr:y>
    </cdr:to>
    <cdr:graphicFrame macro="">
      <cdr:nvGraphicFramePr>
        <cdr:cNvPr id="2" name="Graf 1">
          <a:extLst xmlns:a="http://schemas.openxmlformats.org/drawingml/2006/main">
            <a:ext uri="{FF2B5EF4-FFF2-40B4-BE49-F238E27FC236}">
              <a16:creationId xmlns:a16="http://schemas.microsoft.com/office/drawing/2014/main" id="{3A80957A-8C99-F527-A156-8A0EA1D06796}"/>
            </a:ext>
          </a:extLst>
        </cdr:cNvPr>
        <cdr:cNvGraphicFramePr/>
      </cdr:nvGraphicFramePr>
      <cdr:xfrm>
        <a:off xmlns:a="http://schemas.openxmlformats.org/drawingml/2006/main" x="0" y="0"/>
        <a:ext xmlns:a="http://schemas.openxmlformats.org/drawingml/2006/main" cx="0" cy="0"/>
      </cdr:xfrm>
      <a:graphic xmlns:a="http://schemas.openxmlformats.org/drawingml/2006/main">
        <a:graphicData uri="http://schemas.openxmlformats.org/drawingml/2006/chart">
          <c:chart xmlns:c="http://schemas.openxmlformats.org/drawingml/2006/chart" xmlns:r="http://schemas.openxmlformats.org/officeDocument/2006/relationships" r:id="rId1"/>
        </a:graphicData>
      </a:graphic>
    </cdr:graphicFrame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151AF-5BF9-47FD-B16B-67D5BF5A2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7090D93-F79A-489F-8659-0667262C4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5E9A59-AD18-4FC0-9A65-5ADEF57B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1FCB-3050-4227-84DC-9DF5FA39B1A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D8CB5C-375D-47CB-AE6E-FE33736A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CB3F22-EB1E-4353-8458-6E5249200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97BD-94AB-4AF5-9606-B5BC21C1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99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61E9BB-5D09-4A87-9544-38E4DCF30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171B95-062C-407D-A593-BC6AA79B6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574522-1200-4D13-8139-F4709A1ED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1FCB-3050-4227-84DC-9DF5FA39B1A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1EAF82-AAFD-4902-88D0-FC1C8AF04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624599-739A-4277-957C-F924F1F03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97BD-94AB-4AF5-9606-B5BC21C1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723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FD86AAE-7C50-4B07-8995-621CF11FB6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7C35B04-DE9E-4FFB-B42D-6B85DA19C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35CDA5-22BF-44E4-85D6-6481530E0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1FCB-3050-4227-84DC-9DF5FA39B1A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5E12FF-D09B-460B-A0B0-2204E30A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2ECBF3-9DDE-4FE6-91EF-2C28A575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97BD-94AB-4AF5-9606-B5BC21C1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81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DB78AD-5819-4F99-A369-60C435FF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A1E9DA-3D11-4BAC-A8C8-D3E81BD84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A32624-0B0F-41D4-A64D-3E95F2A8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1FCB-3050-4227-84DC-9DF5FA39B1A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757981-2776-45D2-8F52-76AC9D39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C52D40-C4D4-42D6-9795-168B66DAE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97BD-94AB-4AF5-9606-B5BC21C1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33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D1549B-002E-4C3B-A72E-0E3D67ACB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78FEAF-7B32-445B-B5DA-27B260747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DDE35E-6FBE-4121-9C1B-AF3A7F23F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1FCB-3050-4227-84DC-9DF5FA39B1A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B1B359-31F5-4434-AF4A-6C6AC4D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64B124-2C81-404D-A433-6F1A37D5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97BD-94AB-4AF5-9606-B5BC21C1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34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BA7AD-912D-4970-B9A0-4F5B42C4B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ABC557-3FED-4BA2-B47F-78539C2A9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8F7997-4B58-47C5-A2B4-58E7EDC21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C818582-D023-407C-9257-8D9229B0D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1FCB-3050-4227-84DC-9DF5FA39B1A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B9CA2E5-5529-4EDE-AD4D-6CE6C1ED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31E221-BA3D-4E99-9B78-CDFB9378C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97BD-94AB-4AF5-9606-B5BC21C1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753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A46AA-1E17-4F8E-9FD2-998A5E80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3BDECC-802F-4C59-A45F-95E8E1248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C94A73-4648-4DC2-92D6-E2E2D8944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0D027E3-7520-48C1-B8B8-B8B4393C4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4AFC57D-788E-45CE-B1D1-AABAFC937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C53CEBB-16A7-4705-88A8-9BC5E24FD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1FCB-3050-4227-84DC-9DF5FA39B1A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4FD8ED8-CE2A-44CB-9951-8B7E11806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A3C8BD5-2752-46D4-8492-6C91E249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97BD-94AB-4AF5-9606-B5BC21C1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10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E02C8D-221C-47D0-8C4F-9680FB790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0E97DF0-FAA1-47FF-B94C-21047A3D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1FCB-3050-4227-84DC-9DF5FA39B1A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4148828-37F0-4798-AE33-1595116AC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F8E29B-7A32-442A-AB73-1F0E72DF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97BD-94AB-4AF5-9606-B5BC21C1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42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556A17C-1120-4898-BEF1-A879CB0B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1FCB-3050-4227-84DC-9DF5FA39B1A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B77195B-8259-4B6F-8490-A94E19DC7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A926D4-380D-454D-A124-83269E8B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97BD-94AB-4AF5-9606-B5BC21C1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00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2CFCA6-EEB3-472B-8831-F6735C3B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0A0343-EE8A-4AF3-95CA-F837CD737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59DF06-9958-45BF-8F10-D2AA5DB2C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8E361D4-1AB8-464A-AD3B-20EF89DBA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1FCB-3050-4227-84DC-9DF5FA39B1A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957EA8-0ED5-49C0-BF68-DA0F5B83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16E2FA-38F2-4A0C-AC6D-E93A6320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97BD-94AB-4AF5-9606-B5BC21C1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42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8089EE-08F7-4CD0-8074-3CD06B185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B379CE6-A3D3-4A08-BBA8-1CD6A7247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02DC4A5-E55D-4026-8CC2-098DB3BD9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E48441-ED42-47D9-B7C6-1E0DEBBFA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31FCB-3050-4227-84DC-9DF5FA39B1A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E435D4A-EFA2-4D55-83AC-0FDAA988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20A146-FBB7-4008-9315-A2346FC9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B97BD-94AB-4AF5-9606-B5BC21C1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52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70C342-2D80-4ACE-979B-1950B430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36FB3-9FF6-4D3A-9999-B7D1C8D93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31253A-9435-4408-9B1D-63948A9EC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31FCB-3050-4227-84DC-9DF5FA39B1A1}" type="datetimeFigureOut">
              <a:rPr lang="cs-CZ" smtClean="0"/>
              <a:t>22.06.2023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1C23A6-46AF-4F8D-AD05-6D040E0FF7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F45B4E-1D00-4C13-9F52-7E350658B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B97BD-94AB-4AF5-9606-B5BC21C1B8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38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1748901"/>
            <a:ext cx="910849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4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</a:t>
            </a:r>
          </a:p>
          <a:p>
            <a:pPr algn="ctr"/>
            <a:endParaRPr lang="cs-CZ" sz="4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sz="4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</a:t>
            </a:r>
          </a:p>
          <a:p>
            <a:pPr algn="ctr"/>
            <a:r>
              <a:rPr lang="cs-CZ" sz="4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PRODEJNY POTRAVIN LUNA</a:t>
            </a:r>
            <a:endParaRPr lang="cs-CZ" sz="4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sz="4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ONDRATICE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63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279717" y="2404187"/>
            <a:ext cx="119122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Naše </a:t>
            </a:r>
            <a:r>
              <a:rPr lang="cs-CZ" sz="2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možná</a:t>
            </a:r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konkurenční výhoda: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Prodloužit prodejní dobu  - tím získat tržby od zákazníků, kteří v současnosti nemají možnost si v obchodě nakoupit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530319E-D2D9-466D-85E0-DB09AC1F5D10}"/>
              </a:ext>
            </a:extLst>
          </p:cNvPr>
          <p:cNvSpPr/>
          <p:nvPr/>
        </p:nvSpPr>
        <p:spPr>
          <a:xfrm>
            <a:off x="3287600" y="2616874"/>
            <a:ext cx="118051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Máme řešení</a:t>
            </a:r>
            <a:r>
              <a:rPr lang="cs-CZ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!!!</a:t>
            </a:r>
          </a:p>
          <a:p>
            <a:endParaRPr lang="cs-CZ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95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279716" y="2093944"/>
            <a:ext cx="119122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 stávající prodejní době a způsobu prodeje stávajícím zákazníkům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přidat bezobslužný prodej systém firmy CONTIO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E9A8002-37CE-0E17-133B-CA54D7C7AB46}"/>
              </a:ext>
            </a:extLst>
          </p:cNvPr>
          <p:cNvSpPr/>
          <p:nvPr/>
        </p:nvSpPr>
        <p:spPr>
          <a:xfrm>
            <a:off x="2523326" y="474175"/>
            <a:ext cx="118051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Máme řešení</a:t>
            </a:r>
            <a:r>
              <a:rPr lang="cs-CZ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!!!</a:t>
            </a:r>
          </a:p>
          <a:p>
            <a:endParaRPr lang="cs-CZ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6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279716" y="2093944"/>
            <a:ext cx="119122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Plně zabezpečený autorizovaný přístup přes aplikaci nebo zákaznickou kartu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B4A4CD0-9B52-2673-153C-95155248094B}"/>
              </a:ext>
            </a:extLst>
          </p:cNvPr>
          <p:cNvSpPr/>
          <p:nvPr/>
        </p:nvSpPr>
        <p:spPr>
          <a:xfrm>
            <a:off x="279715" y="3289630"/>
            <a:ext cx="1191228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Prodejní doba až do úrovně 24/7 – nonstop.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Registrace zákazníka do bezobslužného systému – přes aplikaci do 2 minut – přímo před prodejnou a hned může nakupovat (osobně vyzkoušeno - ověřeno)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</a:t>
            </a:r>
          </a:p>
          <a:p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asistovaně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přímo v prodejně – cca 2 minuty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4418702-17FC-7800-E8BA-BFAA3DB6C0EC}"/>
              </a:ext>
            </a:extLst>
          </p:cNvPr>
          <p:cNvSpPr/>
          <p:nvPr/>
        </p:nvSpPr>
        <p:spPr>
          <a:xfrm>
            <a:off x="2359552" y="568129"/>
            <a:ext cx="118051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Máme řešení</a:t>
            </a:r>
            <a:r>
              <a:rPr lang="cs-CZ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!!!</a:t>
            </a:r>
          </a:p>
          <a:p>
            <a:endParaRPr lang="cs-CZ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84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B4A4CD0-9B52-2673-153C-95155248094B}"/>
              </a:ext>
            </a:extLst>
          </p:cNvPr>
          <p:cNvSpPr/>
          <p:nvPr/>
        </p:nvSpPr>
        <p:spPr>
          <a:xfrm>
            <a:off x="666240" y="1748901"/>
            <a:ext cx="1191228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Prodejna Bítovany – zkušenost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Obec Bítovany  - 450 obyvatel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Prodejní doba:  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Obsluhovaná    Po, </a:t>
            </a:r>
            <a:r>
              <a:rPr lang="cs-CZ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Stř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So:  7 – 10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Neobsluhovaná:      mimo obsluhovanou dobu všední den 5:30 – 21:00</a:t>
            </a: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    víkendy 6:00  - 22:00		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986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text, budova, obchod, cedule&#10;&#10;Popis byl vytvořen automaticky">
            <a:extLst>
              <a:ext uri="{FF2B5EF4-FFF2-40B4-BE49-F238E27FC236}">
                <a16:creationId xmlns:a16="http://schemas.microsoft.com/office/drawing/2014/main" id="{81F4215A-FB38-8EF1-D016-5FBCBFF64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79" y="547690"/>
            <a:ext cx="8153312" cy="54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96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interiér, text, zeď, dům&#10;&#10;Popis byl vytvořen automaticky">
            <a:extLst>
              <a:ext uri="{FF2B5EF4-FFF2-40B4-BE49-F238E27FC236}">
                <a16:creationId xmlns:a16="http://schemas.microsoft.com/office/drawing/2014/main" id="{7CD9E75E-1404-FC36-2A00-F15053139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01" y="0"/>
            <a:ext cx="3072384" cy="6858000"/>
          </a:xfrm>
          <a:prstGeom prst="rect">
            <a:avLst/>
          </a:prstGeom>
        </p:spPr>
      </p:pic>
      <p:pic>
        <p:nvPicPr>
          <p:cNvPr id="8" name="Obrázek 7" descr="Obsah obrázku spotřebič, kuchyňský spotřebič, text, Domácí spotřebič&#10;&#10;Popis byl vytvořen automaticky">
            <a:extLst>
              <a:ext uri="{FF2B5EF4-FFF2-40B4-BE49-F238E27FC236}">
                <a16:creationId xmlns:a16="http://schemas.microsoft.com/office/drawing/2014/main" id="{26859282-6A9E-E980-638A-8E40321BE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08" y="0"/>
            <a:ext cx="3072384" cy="6858000"/>
          </a:xfrm>
          <a:prstGeom prst="rect">
            <a:avLst/>
          </a:prstGeom>
        </p:spPr>
      </p:pic>
      <p:pic>
        <p:nvPicPr>
          <p:cNvPr id="10" name="Obrázek 9" descr="Obsah obrázku text, interiér, nealkoholický nápoj, kuchyňský spotřebič&#10;&#10;Popis byl vytvořen automaticky">
            <a:extLst>
              <a:ext uri="{FF2B5EF4-FFF2-40B4-BE49-F238E27FC236}">
                <a16:creationId xmlns:a16="http://schemas.microsoft.com/office/drawing/2014/main" id="{28CF2819-BDFC-4218-E8B3-675BC5F3C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19" y="0"/>
            <a:ext cx="3072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31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text, Večerka, Maloobchod, Skladování potravin&#10;&#10;Popis byl vytvořen automaticky">
            <a:extLst>
              <a:ext uri="{FF2B5EF4-FFF2-40B4-BE49-F238E27FC236}">
                <a16:creationId xmlns:a16="http://schemas.microsoft.com/office/drawing/2014/main" id="{EE24367C-51EC-6956-135B-C98DDFDBE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30" y="0"/>
            <a:ext cx="3072384" cy="6858000"/>
          </a:xfrm>
          <a:prstGeom prst="rect">
            <a:avLst/>
          </a:prstGeom>
        </p:spPr>
      </p:pic>
      <p:pic>
        <p:nvPicPr>
          <p:cNvPr id="7" name="Obrázek 6" descr="Obsah obrázku text, nealkoholický nápoj, lednička, interiér&#10;&#10;Popis byl vytvořen automaticky">
            <a:extLst>
              <a:ext uri="{FF2B5EF4-FFF2-40B4-BE49-F238E27FC236}">
                <a16:creationId xmlns:a16="http://schemas.microsoft.com/office/drawing/2014/main" id="{8E1629F3-A2E1-4396-D8BA-BC4CF0AD5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08" y="0"/>
            <a:ext cx="3072384" cy="6858000"/>
          </a:xfrm>
          <a:prstGeom prst="rect">
            <a:avLst/>
          </a:prstGeom>
        </p:spPr>
      </p:pic>
      <p:pic>
        <p:nvPicPr>
          <p:cNvPr id="9" name="Obrázek 8" descr="Obsah obrázku text, nealkoholický nápoj, interiér, Skladování potravin&#10;&#10;Popis byl vytvořen automaticky">
            <a:extLst>
              <a:ext uri="{FF2B5EF4-FFF2-40B4-BE49-F238E27FC236}">
                <a16:creationId xmlns:a16="http://schemas.microsoft.com/office/drawing/2014/main" id="{B0172A2B-71C6-3F1B-6DA5-9631758E8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64" y="0"/>
            <a:ext cx="3072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97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text, Večerka, výjev, obchod&#10;&#10;Popis byl vytvořen automaticky">
            <a:extLst>
              <a:ext uri="{FF2B5EF4-FFF2-40B4-BE49-F238E27FC236}">
                <a16:creationId xmlns:a16="http://schemas.microsoft.com/office/drawing/2014/main" id="{5110DA5E-7356-DB41-7D6A-F97529CCA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29" y="0"/>
            <a:ext cx="3072384" cy="6858000"/>
          </a:xfrm>
          <a:prstGeom prst="rect">
            <a:avLst/>
          </a:prstGeom>
        </p:spPr>
      </p:pic>
      <p:pic>
        <p:nvPicPr>
          <p:cNvPr id="7" name="Obrázek 6" descr="Obsah obrázku text, Mražené potraviny, Polotovar, interiér&#10;&#10;Popis byl vytvořen automaticky">
            <a:extLst>
              <a:ext uri="{FF2B5EF4-FFF2-40B4-BE49-F238E27FC236}">
                <a16:creationId xmlns:a16="http://schemas.microsoft.com/office/drawing/2014/main" id="{1FF89AD2-C8EA-2DCA-D80B-BB0D78F80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087" y="0"/>
            <a:ext cx="3072384" cy="6858000"/>
          </a:xfrm>
          <a:prstGeom prst="rect">
            <a:avLst/>
          </a:prstGeom>
        </p:spPr>
      </p:pic>
      <p:pic>
        <p:nvPicPr>
          <p:cNvPr id="9" name="Obrázek 8" descr="Obsah obrázku text, taška, doplňky, Odpadkový kontejner&#10;&#10;Popis byl vytvořen automaticky">
            <a:extLst>
              <a:ext uri="{FF2B5EF4-FFF2-40B4-BE49-F238E27FC236}">
                <a16:creationId xmlns:a16="http://schemas.microsoft.com/office/drawing/2014/main" id="{EF9DCD90-724F-F44D-239A-3C936400E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99" y="486"/>
            <a:ext cx="3072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41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text, nealkoholický nápoj, výjev, Maloobchod&#10;&#10;Popis byl vytvořen automaticky">
            <a:extLst>
              <a:ext uri="{FF2B5EF4-FFF2-40B4-BE49-F238E27FC236}">
                <a16:creationId xmlns:a16="http://schemas.microsoft.com/office/drawing/2014/main" id="{604E5245-5B94-2896-2B70-20BA998B5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992"/>
            <a:ext cx="12192000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4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202265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21277"/>
            <a:ext cx="1389284" cy="143965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87E38C1-E4DC-4837-8F0F-EB0D7ED33040}"/>
              </a:ext>
            </a:extLst>
          </p:cNvPr>
          <p:cNvSpPr/>
          <p:nvPr/>
        </p:nvSpPr>
        <p:spPr>
          <a:xfrm>
            <a:off x="1546172" y="2424356"/>
            <a:ext cx="1029098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První úvaha jak pomoci s ekonomikou prodejny:  </a:t>
            </a:r>
          </a:p>
          <a:p>
            <a:r>
              <a:rPr lang="cs-CZ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ušetřit na spotřebě </a:t>
            </a:r>
            <a:r>
              <a:rPr lang="cs-CZ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el.energie</a:t>
            </a:r>
            <a:endParaRPr lang="cs-CZ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instalovat FVE</a:t>
            </a:r>
          </a:p>
          <a:p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cs-CZ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288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nealkoholický nápoj, kalkulačka, počitadlo, interiér&#10;&#10;Popis byl vytvořen automaticky">
            <a:extLst>
              <a:ext uri="{FF2B5EF4-FFF2-40B4-BE49-F238E27FC236}">
                <a16:creationId xmlns:a16="http://schemas.microsoft.com/office/drawing/2014/main" id="{FF90B800-9A5B-8B0E-4C53-07333F225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992"/>
            <a:ext cx="12192000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75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text, nealkoholický nápoj, interiér, Večerka&#10;&#10;Popis byl vytvořen automaticky">
            <a:extLst>
              <a:ext uri="{FF2B5EF4-FFF2-40B4-BE49-F238E27FC236}">
                <a16:creationId xmlns:a16="http://schemas.microsoft.com/office/drawing/2014/main" id="{5955298D-E057-564B-44B7-149D84D64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992"/>
            <a:ext cx="12192000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62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text, obchod, interiér, krabice&#10;&#10;Popis byl vytvořen automaticky">
            <a:extLst>
              <a:ext uri="{FF2B5EF4-FFF2-40B4-BE49-F238E27FC236}">
                <a16:creationId xmlns:a16="http://schemas.microsoft.com/office/drawing/2014/main" id="{BF893A28-5498-163E-EA58-E1F12780E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992"/>
            <a:ext cx="12192000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text, Vitrína, interiér, sbírka&#10;&#10;Popis byl vytvořen automaticky">
            <a:extLst>
              <a:ext uri="{FF2B5EF4-FFF2-40B4-BE49-F238E27FC236}">
                <a16:creationId xmlns:a16="http://schemas.microsoft.com/office/drawing/2014/main" id="{0A11C2F5-33EF-5E8E-C051-7A0F4E5AC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992"/>
            <a:ext cx="12192000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68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text, cedule&#10;&#10;Popis byl vytvořen automaticky">
            <a:extLst>
              <a:ext uri="{FF2B5EF4-FFF2-40B4-BE49-F238E27FC236}">
                <a16:creationId xmlns:a16="http://schemas.microsoft.com/office/drawing/2014/main" id="{4AA509E1-6620-7773-E8E9-8E1A58DE7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992"/>
            <a:ext cx="12192000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41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8" name="Obrázek 7" descr="Obsah obrázku text, interiér, nealkoholický nápoj, umělá hmota&#10;&#10;Popis byl vytvořen automaticky">
            <a:extLst>
              <a:ext uri="{FF2B5EF4-FFF2-40B4-BE49-F238E27FC236}">
                <a16:creationId xmlns:a16="http://schemas.microsoft.com/office/drawing/2014/main" id="{485DF9F9-4E34-00CF-50A4-393CB7CD1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992"/>
            <a:ext cx="12192000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4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text, Prodej ovoce a zeleniny, Čerstvé jídlo, jídlo&#10;&#10;Popis byl vytvořen automaticky">
            <a:extLst>
              <a:ext uri="{FF2B5EF4-FFF2-40B4-BE49-F238E27FC236}">
                <a16:creationId xmlns:a16="http://schemas.microsoft.com/office/drawing/2014/main" id="{4C0B32F3-0E4E-48BA-443C-DDF9256DA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992"/>
            <a:ext cx="12192000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41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text, Odpadkový kontejner, koš, nádoba&#10;&#10;Popis byl vytvořen automaticky">
            <a:extLst>
              <a:ext uri="{FF2B5EF4-FFF2-40B4-BE49-F238E27FC236}">
                <a16:creationId xmlns:a16="http://schemas.microsoft.com/office/drawing/2014/main" id="{D821650C-6D5A-9794-6E29-C37556F4B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992"/>
            <a:ext cx="12192000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84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pic>
        <p:nvPicPr>
          <p:cNvPr id="3" name="Obrázek 2" descr="Obsah obrázku text, plakát, menu, cedule&#10;&#10;Popis byl vytvořen automaticky">
            <a:extLst>
              <a:ext uri="{FF2B5EF4-FFF2-40B4-BE49-F238E27FC236}">
                <a16:creationId xmlns:a16="http://schemas.microsoft.com/office/drawing/2014/main" id="{B977020B-AA9F-7283-E109-76022F48E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82" y="84221"/>
            <a:ext cx="3072384" cy="6858000"/>
          </a:xfrm>
          <a:prstGeom prst="rect">
            <a:avLst/>
          </a:prstGeom>
        </p:spPr>
      </p:pic>
      <p:pic>
        <p:nvPicPr>
          <p:cNvPr id="7" name="Obrázek 6" descr="Obsah obrázku text, interiér, zeď, počítač&#10;&#10;Popis byl vytvořen automaticky">
            <a:extLst>
              <a:ext uri="{FF2B5EF4-FFF2-40B4-BE49-F238E27FC236}">
                <a16:creationId xmlns:a16="http://schemas.microsoft.com/office/drawing/2014/main" id="{EC0DE8C7-11E6-DDA7-D2F8-9ADAE38EF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86" y="84221"/>
            <a:ext cx="3072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50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B4A4CD0-9B52-2673-153C-95155248094B}"/>
              </a:ext>
            </a:extLst>
          </p:cNvPr>
          <p:cNvSpPr/>
          <p:nvPr/>
        </p:nvSpPr>
        <p:spPr>
          <a:xfrm>
            <a:off x="1961559" y="309245"/>
            <a:ext cx="1191228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Prodejna Bítovany – zkušenost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Prodejna od 1.8.2022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měsíc :  tržby  </a:t>
            </a:r>
            <a:r>
              <a:rPr lang="cs-CZ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obsl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113 tis  	</a:t>
            </a:r>
            <a:r>
              <a:rPr lang="cs-CZ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neobsl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9 tis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měsíc			90 tis			    35 tis</a:t>
            </a: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Měsíc			65			      70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Květen 2023		60			      95		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A8E9721-099C-BC61-2D3D-4E2C55E72C9D}"/>
              </a:ext>
            </a:extLst>
          </p:cNvPr>
          <p:cNvSpPr/>
          <p:nvPr/>
        </p:nvSpPr>
        <p:spPr>
          <a:xfrm>
            <a:off x="279717" y="5479891"/>
            <a:ext cx="119122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Neobsluhovaný úsek přinesl během 7-8 měsíců </a:t>
            </a:r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navýšení celkových tržeb o 20%, 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přičemž neobsluhovaná doba přináší cca </a:t>
            </a:r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1,5 násobek tržeb 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prodejní doby obsluhované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0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202265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21277"/>
            <a:ext cx="1389284" cy="143965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87E38C1-E4DC-4837-8F0F-EB0D7ED33040}"/>
              </a:ext>
            </a:extLst>
          </p:cNvPr>
          <p:cNvSpPr/>
          <p:nvPr/>
        </p:nvSpPr>
        <p:spPr>
          <a:xfrm>
            <a:off x="1928308" y="2598003"/>
            <a:ext cx="10522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cs-CZ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39A11BA-6B0E-244D-DB91-B9577F4E3DD4}"/>
              </a:ext>
            </a:extLst>
          </p:cNvPr>
          <p:cNvSpPr txBox="1"/>
          <p:nvPr/>
        </p:nvSpPr>
        <p:spPr>
          <a:xfrm>
            <a:off x="1414509" y="1145954"/>
            <a:ext cx="10625409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Možné varianty FVE znamenaly: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prvotní investici obce cca 200.000,- (ještě před vlastní instalací)</a:t>
            </a:r>
          </a:p>
          <a:p>
            <a:pPr>
              <a:lnSpc>
                <a:spcPct val="150000"/>
              </a:lnSpc>
            </a:pP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následnou úhradu za instalaci 800.000,-</a:t>
            </a:r>
          </a:p>
          <a:p>
            <a:pPr>
              <a:lnSpc>
                <a:spcPct val="150000"/>
              </a:lnSpc>
            </a:pP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z ní po zařazení do sítě očekávat dotaci cca 60%</a:t>
            </a:r>
          </a:p>
          <a:p>
            <a:pPr>
              <a:lnSpc>
                <a:spcPct val="150000"/>
              </a:lnSpc>
            </a:pP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celkově by tak obec musela investovat 0,5 </a:t>
            </a:r>
            <a:r>
              <a:rPr lang="cs-CZ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mio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CZK</a:t>
            </a:r>
          </a:p>
          <a:p>
            <a:pPr>
              <a:lnSpc>
                <a:spcPct val="150000"/>
              </a:lnSpc>
            </a:pP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návratnost investice 5-7 let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300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B4A4CD0-9B52-2673-153C-95155248094B}"/>
              </a:ext>
            </a:extLst>
          </p:cNvPr>
          <p:cNvSpPr/>
          <p:nvPr/>
        </p:nvSpPr>
        <p:spPr>
          <a:xfrm>
            <a:off x="1669001" y="733246"/>
            <a:ext cx="103819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Bezpečnost – zabezpečení zboží: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Contio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(systém v 25 prodejnách) ani prodejna Bítovany neregistruje prakticky žádné krádeže – vstup je pouze pro autorizovaného zákazníka, který je pod drobnohledem instalovaných kamer. 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Systém hlásí každý vstup, každou platbu – možná online kontrola.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případě zjištění krádeže lze řešit z kamerového záznamu a co je nejdůležitější – takovému zákazníkovi lze on-line (ihned) zrušit přístup do prodejny.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6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F1A846B-3FDF-4658-E34F-F34156CD1C51}"/>
              </a:ext>
            </a:extLst>
          </p:cNvPr>
          <p:cNvSpPr/>
          <p:nvPr/>
        </p:nvSpPr>
        <p:spPr>
          <a:xfrm>
            <a:off x="1898925" y="532563"/>
            <a:ext cx="11912283" cy="883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Návrh řešení: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Instalovat technologii CONTIO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Upravit prodejní plochu na hybridní samoobslužný prodej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Prodejní doba:</a:t>
            </a: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Obsluhovaná:   Po – So   7 – 10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Neobsluhovaná:   Po – Pá   6 - 7    10 – 21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So – Ne   7  - 22</a:t>
            </a:r>
          </a:p>
          <a:p>
            <a:endParaRPr lang="cs-CZ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Otevíračka</a:t>
            </a:r>
            <a:r>
              <a:rPr lang="cs-CZ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jako v supermarketu !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86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F1A846B-3FDF-4658-E34F-F34156CD1C51}"/>
              </a:ext>
            </a:extLst>
          </p:cNvPr>
          <p:cNvSpPr/>
          <p:nvPr/>
        </p:nvSpPr>
        <p:spPr>
          <a:xfrm>
            <a:off x="2035404" y="641745"/>
            <a:ext cx="9999710" cy="827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Návrh řešení: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stávající zákazníky (seniory) prakticky žádná změna – budou obslouženi v době obsluhované prodejní doby.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Mimo tuto dobu:</a:t>
            </a: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vlastníci </a:t>
            </a:r>
            <a:r>
              <a:rPr lang="cs-CZ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smart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phonů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instalují si aplikaci a mohou nakupovat a platit svojí platební kartou po celou otevírací dobu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bez </a:t>
            </a:r>
            <a:r>
              <a:rPr lang="cs-CZ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smastphonů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zákaznická karta, umožňující vstup do prodejny a pokud nemají svojí platební kartu, lze zákaznickou kartu </a:t>
            </a:r>
            <a:r>
              <a:rPr lang="cs-CZ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přednabít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zvolenou částkou a pak nákupy hradit z ní (možnost dárkových karet)</a:t>
            </a: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81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F1A846B-3FDF-4658-E34F-F34156CD1C51}"/>
              </a:ext>
            </a:extLst>
          </p:cNvPr>
          <p:cNvSpPr/>
          <p:nvPr/>
        </p:nvSpPr>
        <p:spPr>
          <a:xfrm>
            <a:off x="1924334" y="309245"/>
            <a:ext cx="10167582" cy="827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Očekávané efekty: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Zvýšení atraktivnosti prodejny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Zvýšení počtu zákazníků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Zvýšení celkových tržeb o 20% v horizontu půl roku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Získáme systém pro evidenci zboží a </a:t>
            </a:r>
            <a:r>
              <a:rPr lang="cs-CZ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přehle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jeho prodejnosti – zlepšení zásobování a tím minimalizace ztrát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Perspektivní řešení pro budoucnost – nikoliv pouhé látání rozpočtů zpětně formou jednorázových ročních dotací   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97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F1A846B-3FDF-4658-E34F-F34156CD1C51}"/>
              </a:ext>
            </a:extLst>
          </p:cNvPr>
          <p:cNvSpPr/>
          <p:nvPr/>
        </p:nvSpPr>
        <p:spPr>
          <a:xfrm>
            <a:off x="810431" y="1724986"/>
            <a:ext cx="1101224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Hlavní očekávaný efekt: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Provozování prodejny s hospodářským výsledkem alespoň na kladné nule.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Dlouhodobé a perspektivní zajištění služby maloobchodní prodejny pro občany přímo v místě. 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Ondratice jsou trendy.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2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F1A846B-3FDF-4658-E34F-F34156CD1C51}"/>
              </a:ext>
            </a:extLst>
          </p:cNvPr>
          <p:cNvSpPr/>
          <p:nvPr/>
        </p:nvSpPr>
        <p:spPr>
          <a:xfrm>
            <a:off x="1912573" y="928348"/>
            <a:ext cx="933781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Předpokládané Náklady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Systém CONTIO:   396.990,- bez DPH  (nabídka na stole)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Úprava prodejny:  100.000,- bez DPH   - odhad (záleží na šíři či hloubce úprav prodejní plochy  - nové radiátory ???, nová elektroinstalace ?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Nabízí se udělat úpravy z gruntu – když už, tak už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63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F1A846B-3FDF-4658-E34F-F34156CD1C51}"/>
              </a:ext>
            </a:extLst>
          </p:cNvPr>
          <p:cNvSpPr/>
          <p:nvPr/>
        </p:nvSpPr>
        <p:spPr>
          <a:xfrm>
            <a:off x="1669001" y="733246"/>
            <a:ext cx="10243282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Financování: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oslovit hejtmana OL kraje s žádostí o individuální dotaci ve výši 50% investičních nákladů (systém </a:t>
            </a:r>
            <a:r>
              <a:rPr lang="cs-CZ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Contio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investiční úpravy prodejny) a  současnou nabídkou prezentovat naši prodejnu jako pilotní projekt OL kraje, jak pomoci zachránit dostupnost maloobchodních prodejen v malých obcích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případně oslovit další možné donátory pro spolufinancování (místní firmy)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29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F1A846B-3FDF-4658-E34F-F34156CD1C51}"/>
              </a:ext>
            </a:extLst>
          </p:cNvPr>
          <p:cNvSpPr/>
          <p:nvPr/>
        </p:nvSpPr>
        <p:spPr>
          <a:xfrm>
            <a:off x="1805479" y="131824"/>
            <a:ext cx="10272790" cy="95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Financování: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 případě nezískání žádné dotace a financování výhradně z obecních zdrojů je projekt rentabilní, resp. Odhadovaná návratnost investice jsou cca 2 roky (</a:t>
            </a:r>
            <a:r>
              <a:rPr lang="cs-CZ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nebýt ztrátový pro nás v současnosti znamená zisk</a:t>
            </a:r>
            <a:r>
              <a:rPr lang="cs-CZ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Hosp.ztráty</a:t>
            </a:r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 k 31.5.		35.686,-   (59.906,- 31.5.2022)</a:t>
            </a: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	k 31.12.	445.461,-</a:t>
            </a:r>
          </a:p>
          <a:p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  k 31.12.	311.005,-   , z toho 100.000k dotace 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OLkraj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  k 31.12.	305.146,-   , z toho 100.000k dotace 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OLkraj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 k 31.12.   	109.796,-   , z toho 100.000k dotace 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OLkraj</a:t>
            </a:r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2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530319E-D2D9-466D-85E0-DB09AC1F5D10}"/>
              </a:ext>
            </a:extLst>
          </p:cNvPr>
          <p:cNvSpPr/>
          <p:nvPr/>
        </p:nvSpPr>
        <p:spPr>
          <a:xfrm>
            <a:off x="1930958" y="2190233"/>
            <a:ext cx="775895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Termín otevření nově upravené prodejny</a:t>
            </a:r>
          </a:p>
          <a:p>
            <a:pPr algn="ctr"/>
            <a:endParaRPr lang="cs-CZ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1.10.2023</a:t>
            </a:r>
          </a:p>
          <a:p>
            <a:pPr algn="ctr"/>
            <a:endParaRPr lang="cs-CZ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případně 1.11.2023 při úpravách z gruntu</a:t>
            </a:r>
          </a:p>
        </p:txBody>
      </p:sp>
    </p:spTree>
    <p:extLst>
      <p:ext uri="{BB962C8B-B14F-4D97-AF65-F5344CB8AC3E}">
        <p14:creationId xmlns:p14="http://schemas.microsoft.com/office/powerpoint/2010/main" val="103971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530319E-D2D9-466D-85E0-DB09AC1F5D10}"/>
              </a:ext>
            </a:extLst>
          </p:cNvPr>
          <p:cNvSpPr/>
          <p:nvPr/>
        </p:nvSpPr>
        <p:spPr>
          <a:xfrm>
            <a:off x="279717" y="2367171"/>
            <a:ext cx="10915282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 vy na to ???</a:t>
            </a:r>
          </a:p>
          <a:p>
            <a:pPr algn="ctr"/>
            <a:endParaRPr lang="cs-CZ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cs-CZ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Dáme tomu </a:t>
            </a:r>
            <a:r>
              <a:rPr lang="cs-CZ" sz="4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zelenou </a:t>
            </a:r>
            <a:r>
              <a:rPr lang="cs-CZ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???</a:t>
            </a:r>
            <a:endParaRPr lang="cs-CZ" sz="44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40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202265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21277"/>
            <a:ext cx="1389284" cy="143965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87E38C1-E4DC-4837-8F0F-EB0D7ED33040}"/>
              </a:ext>
            </a:extLst>
          </p:cNvPr>
          <p:cNvSpPr/>
          <p:nvPr/>
        </p:nvSpPr>
        <p:spPr>
          <a:xfrm>
            <a:off x="1928308" y="2598003"/>
            <a:ext cx="10522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cs-CZ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39A11BA-6B0E-244D-DB91-B9577F4E3DD4}"/>
              </a:ext>
            </a:extLst>
          </p:cNvPr>
          <p:cNvSpPr txBox="1"/>
          <p:nvPr/>
        </p:nvSpPr>
        <p:spPr>
          <a:xfrm>
            <a:off x="1098381" y="2598003"/>
            <a:ext cx="107751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však neřeší ekonomiku prodejny hned, resp. v krátké době …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1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202265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21277"/>
            <a:ext cx="1389284" cy="143965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87E38C1-E4DC-4837-8F0F-EB0D7ED33040}"/>
              </a:ext>
            </a:extLst>
          </p:cNvPr>
          <p:cNvSpPr/>
          <p:nvPr/>
        </p:nvSpPr>
        <p:spPr>
          <a:xfrm>
            <a:off x="1232272" y="2494652"/>
            <a:ext cx="10522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Než věnovat energii a čas tomu, jak ušetřit,</a:t>
            </a:r>
          </a:p>
          <a:p>
            <a:endParaRPr lang="cs-CZ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třeba se věnovat tomu, jak vydělat !</a:t>
            </a:r>
          </a:p>
          <a:p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cs-CZ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2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190233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530319E-D2D9-466D-85E0-DB09AC1F5D10}"/>
              </a:ext>
            </a:extLst>
          </p:cNvPr>
          <p:cNvSpPr/>
          <p:nvPr/>
        </p:nvSpPr>
        <p:spPr>
          <a:xfrm>
            <a:off x="2156829" y="309245"/>
            <a:ext cx="8285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Stav tržeb k 31.5.2023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812310"/>
              </p:ext>
            </p:extLst>
          </p:nvPr>
        </p:nvGraphicFramePr>
        <p:xfrm>
          <a:off x="2156829" y="708535"/>
          <a:ext cx="8755583" cy="544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B0EEC6E3-2BD8-F5D3-294A-BDF7F2B27465}"/>
              </a:ext>
            </a:extLst>
          </p:cNvPr>
          <p:cNvSpPr txBox="1"/>
          <p:nvPr/>
        </p:nvSpPr>
        <p:spPr>
          <a:xfrm>
            <a:off x="224264" y="6087089"/>
            <a:ext cx="11743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Meziroční pokles tržeb:   2021/20:  </a:t>
            </a:r>
            <a:r>
              <a:rPr lang="cs-CZ" sz="2400" b="1" dirty="0">
                <a:solidFill>
                  <a:srgbClr val="FF0000"/>
                </a:solidFill>
              </a:rPr>
              <a:t>-14,8%              </a:t>
            </a:r>
            <a:r>
              <a:rPr lang="cs-CZ" sz="2400" dirty="0"/>
              <a:t>2022/21:   </a:t>
            </a:r>
            <a:r>
              <a:rPr lang="cs-CZ" sz="2400" b="1" dirty="0">
                <a:solidFill>
                  <a:srgbClr val="FF0000"/>
                </a:solidFill>
              </a:rPr>
              <a:t>-14%          </a:t>
            </a:r>
            <a:r>
              <a:rPr lang="cs-CZ" sz="2400" dirty="0"/>
              <a:t>2023/2022   </a:t>
            </a:r>
            <a:r>
              <a:rPr lang="cs-CZ" sz="2400" b="1" dirty="0">
                <a:solidFill>
                  <a:srgbClr val="FF0000"/>
                </a:solidFill>
              </a:rPr>
              <a:t>-10,6%</a:t>
            </a:r>
          </a:p>
        </p:txBody>
      </p:sp>
    </p:spTree>
    <p:extLst>
      <p:ext uri="{BB962C8B-B14F-4D97-AF65-F5344CB8AC3E}">
        <p14:creationId xmlns:p14="http://schemas.microsoft.com/office/powerpoint/2010/main" val="93144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1669001" y="2202265"/>
            <a:ext cx="91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/>
            <a:r>
              <a:rPr lang="cs-CZ" sz="16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endParaRPr lang="cs-CZ" sz="4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21277"/>
            <a:ext cx="1389284" cy="1439656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87E38C1-E4DC-4837-8F0F-EB0D7ED33040}"/>
              </a:ext>
            </a:extLst>
          </p:cNvPr>
          <p:cNvSpPr/>
          <p:nvPr/>
        </p:nvSpPr>
        <p:spPr>
          <a:xfrm>
            <a:off x="1901013" y="2705152"/>
            <a:ext cx="10522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Potřebujeme impuls pro zvýšení tržeb !</a:t>
            </a:r>
          </a:p>
          <a:p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cs-CZ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26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974359" y="2012301"/>
            <a:ext cx="103011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Nejsme schopni konkurovat: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cenou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šíří sortimentu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otevírací dobou – personální náklady by byly </a:t>
            </a:r>
            <a:r>
              <a:rPr lang="cs-CZ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neufinancovatelné</a:t>
            </a:r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7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EEB5242-A99A-4E79-A800-39CE58FDF1D3}"/>
              </a:ext>
            </a:extLst>
          </p:cNvPr>
          <p:cNvSpPr/>
          <p:nvPr/>
        </p:nvSpPr>
        <p:spPr>
          <a:xfrm>
            <a:off x="279717" y="2093944"/>
            <a:ext cx="108726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Naše současná konkurenční výhoda: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Jsme v místě – minimalizace dopravních nákladů pro zákazníky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Provozujeme sami – máme vliv na chod prodejny</a:t>
            </a: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07BEF1-FCE5-4B83-AEC6-479BF2328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9717" y="309245"/>
            <a:ext cx="1389284" cy="14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141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3157</TotalTime>
  <Words>982</Words>
  <Application>Microsoft Office PowerPoint</Application>
  <PresentationFormat>Širokoúhlá obrazovka</PresentationFormat>
  <Paragraphs>272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Garamond</vt:lpstr>
      <vt:lpstr>Tahoma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Bohuslav Koštanský</dc:creator>
  <cp:lastModifiedBy>Starosta</cp:lastModifiedBy>
  <cp:revision>364</cp:revision>
  <dcterms:created xsi:type="dcterms:W3CDTF">2019-12-09T13:23:19Z</dcterms:created>
  <dcterms:modified xsi:type="dcterms:W3CDTF">2023-06-22T12:38:52Z</dcterms:modified>
</cp:coreProperties>
</file>