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370" r:id="rId3"/>
    <p:sldId id="267" r:id="rId4"/>
    <p:sldId id="371" r:id="rId5"/>
    <p:sldId id="372" r:id="rId6"/>
    <p:sldId id="270" r:id="rId7"/>
    <p:sldId id="373" r:id="rId8"/>
    <p:sldId id="368" r:id="rId9"/>
    <p:sldId id="369" r:id="rId10"/>
  </p:sldIdLst>
  <p:sldSz cx="12192000" cy="6858000"/>
  <p:notesSz cx="6797675" cy="9926638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3840" userDrawn="1">
          <p15:clr>
            <a:srgbClr val="A4A3A4"/>
          </p15:clr>
        </p15:guide>
        <p15:guide id="2" orient="horz" pos="3702" userDrawn="1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BC31F845-7513-4FAD-E08E-3711F8C808E9}" name="Kateřina Havlíčková" initials="KH" userId="S::katerina.havlickova@drfg.cz::e57c4e91-6fad-40db-b92e-c86338a203df" providerId="AD"/>
  <p188:author id="{8A40B06C-9741-89C8-D8C4-66D0B53327F4}" name="Hebnar Vojtěch" initials="HV" userId="S::hebnar@efekta.cz::b54549fa-7fd3-4c73-ac1e-c9764de59a6b" providerId="AD"/>
  <p188:author id="{C9EE86D6-81B4-9180-03C9-771FBC1BBF71}" name="Jaroslav Štigler" initials="JŠ" userId="891200b80b7cd7f4" providerId="Windows Live"/>
  <p188:author id="{C5F8B4F3-D6E6-EE2C-D609-D1E598134364}" name="Karel Pogštefl" initials="KP" userId="9025e58b593ce66c" providerId="Windows Live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ABA41"/>
    <a:srgbClr val="BDBDBF"/>
    <a:srgbClr val="673A8E"/>
    <a:srgbClr val="EE7D31"/>
    <a:srgbClr val="0A1A49"/>
    <a:srgbClr val="9542E7"/>
    <a:srgbClr val="F8F8F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C083E6E3-FA7D-4D7B-A595-EF9225AFEA82}" styleName="Světlý styl 1 – zvýraznění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D27102A9-8310-4765-A935-A1911B00CA55}" styleName="Světlý styl 1 – zvýraznění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7106" autoAdjust="0"/>
    <p:restoredTop sz="94660"/>
  </p:normalViewPr>
  <p:slideViewPr>
    <p:cSldViewPr snapToGrid="0">
      <p:cViewPr varScale="1">
        <p:scale>
          <a:sx n="82" d="100"/>
          <a:sy n="82" d="100"/>
        </p:scale>
        <p:origin x="1080" y="72"/>
      </p:cViewPr>
      <p:guideLst>
        <p:guide pos="3840"/>
        <p:guide orient="horz" pos="3702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microsoft.com/office/2018/10/relationships/authors" Target="author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svg"/><Relationship Id="rId3" Type="http://schemas.openxmlformats.org/officeDocument/2006/relationships/image" Target="../media/image6.svg"/><Relationship Id="rId7" Type="http://schemas.openxmlformats.org/officeDocument/2006/relationships/image" Target="../media/image10.png"/><Relationship Id="rId12" Type="http://schemas.openxmlformats.org/officeDocument/2006/relationships/image" Target="../media/image4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9.svg"/><Relationship Id="rId11" Type="http://schemas.openxmlformats.org/officeDocument/2006/relationships/image" Target="../media/image3.png"/><Relationship Id="rId5" Type="http://schemas.openxmlformats.org/officeDocument/2006/relationships/image" Target="../media/image8.png"/><Relationship Id="rId10" Type="http://schemas.openxmlformats.org/officeDocument/2006/relationships/image" Target="../media/image13.svg"/><Relationship Id="rId4" Type="http://schemas.openxmlformats.org/officeDocument/2006/relationships/image" Target="../media/image7.png"/><Relationship Id="rId9" Type="http://schemas.openxmlformats.org/officeDocument/2006/relationships/image" Target="../media/image12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5.svg"/><Relationship Id="rId4" Type="http://schemas.openxmlformats.org/officeDocument/2006/relationships/image" Target="../media/image14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svg"/><Relationship Id="rId7" Type="http://schemas.openxmlformats.org/officeDocument/2006/relationships/image" Target="../media/image21.sv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20.png"/><Relationship Id="rId5" Type="http://schemas.openxmlformats.org/officeDocument/2006/relationships/image" Target="../media/image19.svg"/><Relationship Id="rId4" Type="http://schemas.openxmlformats.org/officeDocument/2006/relationships/image" Target="../media/image18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01 Uvo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Grafický objekt 19">
            <a:extLst>
              <a:ext uri="{FF2B5EF4-FFF2-40B4-BE49-F238E27FC236}">
                <a16:creationId xmlns:a16="http://schemas.microsoft.com/office/drawing/2014/main" id="{DA6BF5D0-1112-4A87-A3FD-F51D162B928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0"/>
            <a:ext cx="12395201" cy="6858000"/>
          </a:xfrm>
          <a:prstGeom prst="rect">
            <a:avLst/>
          </a:prstGeom>
        </p:spPr>
      </p:pic>
      <p:pic>
        <p:nvPicPr>
          <p:cNvPr id="12" name="Obrázek 11">
            <a:extLst>
              <a:ext uri="{FF2B5EF4-FFF2-40B4-BE49-F238E27FC236}">
                <a16:creationId xmlns:a16="http://schemas.microsoft.com/office/drawing/2014/main" id="{5D263258-6BDF-4B4E-B432-B982C18B94A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933578" y="2160409"/>
            <a:ext cx="5461624" cy="4697591"/>
          </a:xfrm>
          <a:prstGeom prst="rect">
            <a:avLst/>
          </a:prstGeom>
        </p:spPr>
      </p:pic>
      <p:pic>
        <p:nvPicPr>
          <p:cNvPr id="9" name="Grafický objekt 8">
            <a:extLst>
              <a:ext uri="{FF2B5EF4-FFF2-40B4-BE49-F238E27FC236}">
                <a16:creationId xmlns:a16="http://schemas.microsoft.com/office/drawing/2014/main" id="{F876094D-9EDC-43AE-8916-B0B252D7F577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661988" y="1475215"/>
            <a:ext cx="5892352" cy="3907571"/>
          </a:xfrm>
          <a:prstGeom prst="rect">
            <a:avLst/>
          </a:prstGeom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91923461-1450-4A6B-8B51-DA2E6AB21B3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121666" y="2767627"/>
            <a:ext cx="5035550" cy="1414462"/>
          </a:xfrm>
        </p:spPr>
        <p:txBody>
          <a:bodyPr anchor="b">
            <a:normAutofit/>
          </a:bodyPr>
          <a:lstStyle>
            <a:lvl1pPr algn="l">
              <a:defRPr sz="3600">
                <a:solidFill>
                  <a:schemeClr val="bg1"/>
                </a:solidFill>
              </a:defRPr>
            </a:lvl1pPr>
          </a:lstStyle>
          <a:p>
            <a:r>
              <a:rPr lang="cs-CZ" dirty="0"/>
              <a:t>Kliknutím vložíte nadpis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7F5F33F2-20EA-4B63-BE31-CF32A8B298F8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121668" y="4274165"/>
            <a:ext cx="4245980" cy="660856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1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dirty="0"/>
              <a:t>Kliknutím vložíte podnadpis</a:t>
            </a:r>
          </a:p>
        </p:txBody>
      </p:sp>
      <p:pic>
        <p:nvPicPr>
          <p:cNvPr id="11" name="Grafický objekt 10">
            <a:extLst>
              <a:ext uri="{FF2B5EF4-FFF2-40B4-BE49-F238E27FC236}">
                <a16:creationId xmlns:a16="http://schemas.microsoft.com/office/drawing/2014/main" id="{E7CF507E-6055-4DC9-8400-3AD9BBA7F4E9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0027918" y="326678"/>
            <a:ext cx="1900237" cy="496362"/>
          </a:xfrm>
          <a:prstGeom prst="rect">
            <a:avLst/>
          </a:prstGeom>
        </p:spPr>
      </p:pic>
      <p:pic>
        <p:nvPicPr>
          <p:cNvPr id="5" name="Grafický objekt 4">
            <a:extLst>
              <a:ext uri="{FF2B5EF4-FFF2-40B4-BE49-F238E27FC236}">
                <a16:creationId xmlns:a16="http://schemas.microsoft.com/office/drawing/2014/main" id="{E0518EE4-FF4A-4811-BD81-75FBC43F6E22}"/>
              </a:ext>
            </a:extLst>
          </p:cNvPr>
          <p:cNvPicPr>
            <a:picLocks noChangeAspect="1"/>
          </p:cNvPicPr>
          <p:nvPr userDrawn="1"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1121666" y="2041678"/>
            <a:ext cx="1936230" cy="237462"/>
          </a:xfrm>
          <a:prstGeom prst="rect">
            <a:avLst/>
          </a:prstGeom>
        </p:spPr>
      </p:pic>
      <p:pic>
        <p:nvPicPr>
          <p:cNvPr id="8" name="Grafický objekt 7">
            <a:extLst>
              <a:ext uri="{FF2B5EF4-FFF2-40B4-BE49-F238E27FC236}">
                <a16:creationId xmlns:a16="http://schemas.microsoft.com/office/drawing/2014/main" id="{147A2CC8-B823-40E2-8D53-6446B320D849}"/>
              </a:ext>
            </a:extLst>
          </p:cNvPr>
          <p:cNvPicPr>
            <a:picLocks noChangeAspect="1"/>
          </p:cNvPicPr>
          <p:nvPr userDrawn="1"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 rot="16200000">
            <a:off x="5671932" y="4500374"/>
            <a:ext cx="882409" cy="8824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00902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2 Text a fot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CC80309-D4D7-42CD-A5DF-3B1B5655479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823041"/>
            <a:ext cx="8770620" cy="670480"/>
          </a:xfrm>
        </p:spPr>
        <p:txBody>
          <a:bodyPr>
            <a:normAutofit/>
          </a:bodyPr>
          <a:lstStyle>
            <a:lvl1pPr>
              <a:defRPr sz="3200">
                <a:solidFill>
                  <a:schemeClr val="tx2"/>
                </a:solidFill>
              </a:defRPr>
            </a:lvl1pPr>
          </a:lstStyle>
          <a:p>
            <a:r>
              <a:rPr lang="cs-CZ" dirty="0"/>
              <a:t>Kliknutím vložíte nadpis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729BF588-14A2-427E-B6C4-F464B976C5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354782" cy="4156075"/>
          </a:xfrm>
          <a:prstGeom prst="rect">
            <a:avLst/>
          </a:prstGeom>
        </p:spPr>
        <p:txBody>
          <a:bodyPr/>
          <a:lstStyle>
            <a:lvl1pPr>
              <a:buClr>
                <a:schemeClr val="accent4"/>
              </a:buClr>
              <a:defRPr sz="1600" b="0">
                <a:solidFill>
                  <a:schemeClr val="tx2"/>
                </a:solidFill>
              </a:defRPr>
            </a:lvl1pPr>
            <a:lvl2pPr>
              <a:buClr>
                <a:schemeClr val="accent4"/>
              </a:buClr>
              <a:defRPr sz="1600" b="0">
                <a:solidFill>
                  <a:schemeClr val="tx2"/>
                </a:solidFill>
              </a:defRPr>
            </a:lvl2pPr>
            <a:lvl3pPr>
              <a:buClr>
                <a:schemeClr val="accent4"/>
              </a:buClr>
              <a:defRPr sz="1600">
                <a:solidFill>
                  <a:schemeClr val="tx2"/>
                </a:solidFill>
              </a:defRPr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8" name="Zástupný symbol obrázku 7">
            <a:extLst>
              <a:ext uri="{FF2B5EF4-FFF2-40B4-BE49-F238E27FC236}">
                <a16:creationId xmlns:a16="http://schemas.microsoft.com/office/drawing/2014/main" id="{15697A10-6758-4093-A5B1-C4D30C709BE4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583680" y="1825625"/>
            <a:ext cx="4770120" cy="4156075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</a:lstStyle>
          <a:p>
            <a:r>
              <a:rPr lang="cs-CZ" dirty="0"/>
              <a:t>Kliknutím vložíte obrázek</a:t>
            </a:r>
          </a:p>
        </p:txBody>
      </p:sp>
      <p:pic>
        <p:nvPicPr>
          <p:cNvPr id="10" name="Grafický objekt 9">
            <a:extLst>
              <a:ext uri="{FF2B5EF4-FFF2-40B4-BE49-F238E27FC236}">
                <a16:creationId xmlns:a16="http://schemas.microsoft.com/office/drawing/2014/main" id="{029A6A6F-B690-4615-990E-F36F5DF763E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027918" y="326678"/>
            <a:ext cx="1900237" cy="496362"/>
          </a:xfrm>
          <a:prstGeom prst="rect">
            <a:avLst/>
          </a:prstGeom>
        </p:spPr>
      </p:pic>
      <p:sp>
        <p:nvSpPr>
          <p:cNvPr id="13" name="TextovéPole 12">
            <a:extLst>
              <a:ext uri="{FF2B5EF4-FFF2-40B4-BE49-F238E27FC236}">
                <a16:creationId xmlns:a16="http://schemas.microsoft.com/office/drawing/2014/main" id="{F347714D-76FC-458C-9E76-6C587D27B650}"/>
              </a:ext>
            </a:extLst>
          </p:cNvPr>
          <p:cNvSpPr txBox="1"/>
          <p:nvPr userDrawn="1"/>
        </p:nvSpPr>
        <p:spPr>
          <a:xfrm>
            <a:off x="838200" y="500369"/>
            <a:ext cx="8770620" cy="3139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Proxima Nova" panose="02000506030000020004" pitchFamily="50" charset="0"/>
                <a:ea typeface="+mn-ea"/>
                <a:cs typeface="Arial" panose="020B0604020202020204" pitchFamily="34" charset="0"/>
              </a:rPr>
              <a:t>Czech Real Estate Investment Fund</a:t>
            </a:r>
            <a:endParaRPr kumimoji="0" lang="cs-CZ" sz="16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Proxima Nova" panose="02000506030000020004" pitchFamily="50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86BB528-4EBF-4BEB-A2A4-E31BB8C43BC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666444" y="5993421"/>
            <a:ext cx="4680000" cy="540000"/>
          </a:xfrm>
        </p:spPr>
        <p:txBody>
          <a:bodyPr>
            <a:noAutofit/>
          </a:bodyPr>
          <a:lstStyle>
            <a:lvl1pPr marL="0" indent="0">
              <a:buNone/>
              <a:defRPr sz="10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1pPr>
            <a:lvl2pPr marL="457200" indent="0">
              <a:buNone/>
              <a:defRPr sz="10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2pPr>
            <a:lvl3pPr marL="914400" indent="0">
              <a:buNone/>
              <a:defRPr sz="10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3pPr>
            <a:lvl4pPr marL="1371600" indent="0">
              <a:buNone/>
              <a:defRPr sz="10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4pPr>
            <a:lvl5pPr marL="1828800" indent="0">
              <a:buNone/>
              <a:defRPr sz="10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5029151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770" userDrawn="1">
          <p15:clr>
            <a:srgbClr val="FBAE40"/>
          </p15:clr>
        </p15:guide>
        <p15:guide id="2" pos="529" userDrawn="1">
          <p15:clr>
            <a:srgbClr val="FBAE40"/>
          </p15:clr>
        </p15:guide>
        <p15:guide id="3" pos="7151" userDrawn="1">
          <p15:clr>
            <a:srgbClr val="FBAE40"/>
          </p15:clr>
        </p15:guide>
        <p15:guide id="4" orient="horz" pos="1139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3 Tabulka a graf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CC80309-D4D7-42CD-A5DF-3B1B5655479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823041"/>
            <a:ext cx="8770620" cy="670480"/>
          </a:xfrm>
        </p:spPr>
        <p:txBody>
          <a:bodyPr>
            <a:normAutofit/>
          </a:bodyPr>
          <a:lstStyle>
            <a:lvl1pPr>
              <a:defRPr sz="3200">
                <a:solidFill>
                  <a:schemeClr val="tx2"/>
                </a:solidFill>
              </a:defRPr>
            </a:lvl1pPr>
          </a:lstStyle>
          <a:p>
            <a:r>
              <a:rPr lang="cs-CZ" dirty="0"/>
              <a:t>Kliknutím vložíte nadpis</a:t>
            </a:r>
          </a:p>
        </p:txBody>
      </p:sp>
      <p:pic>
        <p:nvPicPr>
          <p:cNvPr id="10" name="Grafický objekt 9">
            <a:extLst>
              <a:ext uri="{FF2B5EF4-FFF2-40B4-BE49-F238E27FC236}">
                <a16:creationId xmlns:a16="http://schemas.microsoft.com/office/drawing/2014/main" id="{029A6A6F-B690-4615-990E-F36F5DF763E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027918" y="326678"/>
            <a:ext cx="1900237" cy="496362"/>
          </a:xfrm>
          <a:prstGeom prst="rect">
            <a:avLst/>
          </a:prstGeom>
        </p:spPr>
      </p:pic>
      <p:sp>
        <p:nvSpPr>
          <p:cNvPr id="11" name="Zástupný text 32">
            <a:extLst>
              <a:ext uri="{FF2B5EF4-FFF2-40B4-BE49-F238E27FC236}">
                <a16:creationId xmlns:a16="http://schemas.microsoft.com/office/drawing/2014/main" id="{A58F84AF-DC0F-4E39-AE2B-513E67E0CD8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095999" y="1825624"/>
            <a:ext cx="4832267" cy="39506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sz="16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dirty="0"/>
              <a:t>Kliknutím vložíte text</a:t>
            </a:r>
          </a:p>
        </p:txBody>
      </p:sp>
      <p:sp>
        <p:nvSpPr>
          <p:cNvPr id="14" name="Zástupný obsah 2">
            <a:extLst>
              <a:ext uri="{FF2B5EF4-FFF2-40B4-BE49-F238E27FC236}">
                <a16:creationId xmlns:a16="http://schemas.microsoft.com/office/drawing/2014/main" id="{98F7B928-1035-4A92-AEB1-471D006F6BB8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838200" y="1825625"/>
            <a:ext cx="4885706" cy="4156075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2000" b="0">
                <a:solidFill>
                  <a:schemeClr val="tx2"/>
                </a:solidFill>
              </a:defRPr>
            </a:lvl1pPr>
            <a:lvl2pPr>
              <a:defRPr sz="1800" b="0"/>
            </a:lvl2pPr>
          </a:lstStyle>
          <a:p>
            <a:pPr lvl="0"/>
            <a:r>
              <a:rPr lang="cs-CZ" dirty="0"/>
              <a:t>Kliknutím </a:t>
            </a:r>
            <a:r>
              <a:rPr lang="cs-CZ" dirty="0" err="1"/>
              <a:t>vložtíte</a:t>
            </a:r>
            <a:r>
              <a:rPr lang="cs-CZ" dirty="0"/>
              <a:t> obsah</a:t>
            </a:r>
          </a:p>
        </p:txBody>
      </p:sp>
      <p:sp>
        <p:nvSpPr>
          <p:cNvPr id="17" name="Zástupný obsah 2">
            <a:extLst>
              <a:ext uri="{FF2B5EF4-FFF2-40B4-BE49-F238E27FC236}">
                <a16:creationId xmlns:a16="http://schemas.microsoft.com/office/drawing/2014/main" id="{14AE1359-7112-49BE-B8CF-C5577C631136}"/>
              </a:ext>
            </a:extLst>
          </p:cNvPr>
          <p:cNvSpPr>
            <a:spLocks noGrp="1"/>
          </p:cNvSpPr>
          <p:nvPr>
            <p:ph idx="12" hasCustomPrompt="1"/>
          </p:nvPr>
        </p:nvSpPr>
        <p:spPr>
          <a:xfrm>
            <a:off x="6095999" y="2322409"/>
            <a:ext cx="4832267" cy="3659291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2000" b="0">
                <a:solidFill>
                  <a:schemeClr val="tx2"/>
                </a:solidFill>
              </a:defRPr>
            </a:lvl1pPr>
            <a:lvl2pPr>
              <a:defRPr sz="1800" b="0"/>
            </a:lvl2pPr>
          </a:lstStyle>
          <a:p>
            <a:pPr lvl="0"/>
            <a:r>
              <a:rPr lang="cs-CZ" dirty="0"/>
              <a:t>Kliknutím </a:t>
            </a:r>
            <a:r>
              <a:rPr lang="cs-CZ" dirty="0" err="1"/>
              <a:t>vložtíte</a:t>
            </a:r>
            <a:r>
              <a:rPr lang="cs-CZ" dirty="0"/>
              <a:t> obsah</a:t>
            </a:r>
          </a:p>
        </p:txBody>
      </p:sp>
      <p:sp>
        <p:nvSpPr>
          <p:cNvPr id="9" name="TextovéPole 8">
            <a:extLst>
              <a:ext uri="{FF2B5EF4-FFF2-40B4-BE49-F238E27FC236}">
                <a16:creationId xmlns:a16="http://schemas.microsoft.com/office/drawing/2014/main" id="{C1739A2C-5EDF-4E12-83DD-37A8546B4954}"/>
              </a:ext>
            </a:extLst>
          </p:cNvPr>
          <p:cNvSpPr txBox="1"/>
          <p:nvPr userDrawn="1"/>
        </p:nvSpPr>
        <p:spPr>
          <a:xfrm>
            <a:off x="838200" y="500369"/>
            <a:ext cx="8770620" cy="3139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Proxima Nova" panose="02000506030000020004" pitchFamily="50" charset="0"/>
                <a:ea typeface="+mn-ea"/>
                <a:cs typeface="Arial" panose="020B0604020202020204" pitchFamily="34" charset="0"/>
              </a:rPr>
              <a:t>Czech Real Estate Investment Fund</a:t>
            </a:r>
            <a:endParaRPr kumimoji="0" lang="cs-CZ" sz="16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Proxima Nova" panose="02000506030000020004" pitchFamily="50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2" name="Text Placeholder 4">
            <a:extLst>
              <a:ext uri="{FF2B5EF4-FFF2-40B4-BE49-F238E27FC236}">
                <a16:creationId xmlns:a16="http://schemas.microsoft.com/office/drawing/2014/main" id="{92E55C18-18B1-4179-9E4D-65C92242D94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666444" y="5993421"/>
            <a:ext cx="4680000" cy="540000"/>
          </a:xfrm>
        </p:spPr>
        <p:txBody>
          <a:bodyPr>
            <a:noAutofit/>
          </a:bodyPr>
          <a:lstStyle>
            <a:lvl1pPr marL="0" indent="0">
              <a:buNone/>
              <a:defRPr sz="10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1pPr>
            <a:lvl2pPr marL="457200" indent="0">
              <a:buNone/>
              <a:defRPr sz="10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2pPr>
            <a:lvl3pPr marL="914400" indent="0">
              <a:buNone/>
              <a:defRPr sz="10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3pPr>
            <a:lvl4pPr marL="1371600" indent="0">
              <a:buNone/>
              <a:defRPr sz="10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4pPr>
            <a:lvl5pPr marL="1828800" indent="0">
              <a:buNone/>
              <a:defRPr sz="10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3995815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03 Tabulka a graf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CC80309-D4D7-42CD-A5DF-3B1B5655479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823041"/>
            <a:ext cx="8770620" cy="670480"/>
          </a:xfrm>
        </p:spPr>
        <p:txBody>
          <a:bodyPr>
            <a:normAutofit/>
          </a:bodyPr>
          <a:lstStyle>
            <a:lvl1pPr>
              <a:defRPr sz="3200">
                <a:solidFill>
                  <a:schemeClr val="tx2"/>
                </a:solidFill>
              </a:defRPr>
            </a:lvl1pPr>
          </a:lstStyle>
          <a:p>
            <a:r>
              <a:rPr lang="cs-CZ" dirty="0"/>
              <a:t>Kliknutím vložíte nadpis</a:t>
            </a:r>
          </a:p>
        </p:txBody>
      </p:sp>
      <p:pic>
        <p:nvPicPr>
          <p:cNvPr id="10" name="Grafický objekt 9">
            <a:extLst>
              <a:ext uri="{FF2B5EF4-FFF2-40B4-BE49-F238E27FC236}">
                <a16:creationId xmlns:a16="http://schemas.microsoft.com/office/drawing/2014/main" id="{029A6A6F-B690-4615-990E-F36F5DF763E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027918" y="326678"/>
            <a:ext cx="1900237" cy="496362"/>
          </a:xfrm>
          <a:prstGeom prst="rect">
            <a:avLst/>
          </a:prstGeom>
        </p:spPr>
      </p:pic>
      <p:sp>
        <p:nvSpPr>
          <p:cNvPr id="11" name="Zástupný text 32">
            <a:extLst>
              <a:ext uri="{FF2B5EF4-FFF2-40B4-BE49-F238E27FC236}">
                <a16:creationId xmlns:a16="http://schemas.microsoft.com/office/drawing/2014/main" id="{A58F84AF-DC0F-4E39-AE2B-513E67E0CD8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311160" y="1825624"/>
            <a:ext cx="5040000" cy="39506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sz="16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dirty="0"/>
              <a:t>Kliknutím vložíte text</a:t>
            </a:r>
          </a:p>
        </p:txBody>
      </p:sp>
      <p:sp>
        <p:nvSpPr>
          <p:cNvPr id="14" name="Zástupný obsah 2">
            <a:extLst>
              <a:ext uri="{FF2B5EF4-FFF2-40B4-BE49-F238E27FC236}">
                <a16:creationId xmlns:a16="http://schemas.microsoft.com/office/drawing/2014/main" id="{98F7B928-1035-4A92-AEB1-471D006F6BB8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838200" y="2322409"/>
            <a:ext cx="5040000" cy="3659291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2000" b="0">
                <a:solidFill>
                  <a:schemeClr val="tx2"/>
                </a:solidFill>
              </a:defRPr>
            </a:lvl1pPr>
            <a:lvl2pPr>
              <a:defRPr sz="1800" b="0"/>
            </a:lvl2pPr>
          </a:lstStyle>
          <a:p>
            <a:pPr lvl="0"/>
            <a:r>
              <a:rPr lang="cs-CZ" dirty="0"/>
              <a:t>Kliknutím vložíte obsah</a:t>
            </a:r>
          </a:p>
        </p:txBody>
      </p:sp>
      <p:sp>
        <p:nvSpPr>
          <p:cNvPr id="17" name="Zástupný obsah 2">
            <a:extLst>
              <a:ext uri="{FF2B5EF4-FFF2-40B4-BE49-F238E27FC236}">
                <a16:creationId xmlns:a16="http://schemas.microsoft.com/office/drawing/2014/main" id="{14AE1359-7112-49BE-B8CF-C5577C631136}"/>
              </a:ext>
            </a:extLst>
          </p:cNvPr>
          <p:cNvSpPr>
            <a:spLocks noGrp="1"/>
          </p:cNvSpPr>
          <p:nvPr>
            <p:ph idx="12" hasCustomPrompt="1"/>
          </p:nvPr>
        </p:nvSpPr>
        <p:spPr>
          <a:xfrm>
            <a:off x="6311159" y="2322409"/>
            <a:ext cx="5040000" cy="3659291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2000" b="0">
                <a:solidFill>
                  <a:schemeClr val="tx2"/>
                </a:solidFill>
              </a:defRPr>
            </a:lvl1pPr>
            <a:lvl2pPr>
              <a:defRPr sz="1800" b="0"/>
            </a:lvl2pPr>
          </a:lstStyle>
          <a:p>
            <a:pPr lvl="0"/>
            <a:r>
              <a:rPr lang="cs-CZ" dirty="0"/>
              <a:t>Kliknutím vložíte obsah</a:t>
            </a:r>
          </a:p>
        </p:txBody>
      </p:sp>
      <p:sp>
        <p:nvSpPr>
          <p:cNvPr id="9" name="TextovéPole 8">
            <a:extLst>
              <a:ext uri="{FF2B5EF4-FFF2-40B4-BE49-F238E27FC236}">
                <a16:creationId xmlns:a16="http://schemas.microsoft.com/office/drawing/2014/main" id="{C1739A2C-5EDF-4E12-83DD-37A8546B4954}"/>
              </a:ext>
            </a:extLst>
          </p:cNvPr>
          <p:cNvSpPr txBox="1"/>
          <p:nvPr userDrawn="1"/>
        </p:nvSpPr>
        <p:spPr>
          <a:xfrm>
            <a:off x="838200" y="500369"/>
            <a:ext cx="8770620" cy="3139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Proxima Nova" panose="02000506030000020004" pitchFamily="50" charset="0"/>
                <a:ea typeface="+mn-ea"/>
                <a:cs typeface="Arial" panose="020B0604020202020204" pitchFamily="34" charset="0"/>
              </a:rPr>
              <a:t>Czech Real Estate Investment Fund</a:t>
            </a:r>
            <a:endParaRPr kumimoji="0" lang="cs-CZ" sz="16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Proxima Nova" panose="02000506030000020004" pitchFamily="50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Zástupný text 32">
            <a:extLst>
              <a:ext uri="{FF2B5EF4-FFF2-40B4-BE49-F238E27FC236}">
                <a16:creationId xmlns:a16="http://schemas.microsoft.com/office/drawing/2014/main" id="{9155FDED-EFE4-4E94-88DD-75BE8C0F952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38200" y="1825624"/>
            <a:ext cx="5040000" cy="39506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sz="16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dirty="0"/>
              <a:t>Kliknutím vložíte text</a:t>
            </a:r>
          </a:p>
        </p:txBody>
      </p:sp>
      <p:sp>
        <p:nvSpPr>
          <p:cNvPr id="13" name="Text Placeholder 4">
            <a:extLst>
              <a:ext uri="{FF2B5EF4-FFF2-40B4-BE49-F238E27FC236}">
                <a16:creationId xmlns:a16="http://schemas.microsoft.com/office/drawing/2014/main" id="{91FFE01B-A180-468C-AAC1-87F6A186894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666444" y="5993421"/>
            <a:ext cx="4680000" cy="540000"/>
          </a:xfrm>
        </p:spPr>
        <p:txBody>
          <a:bodyPr>
            <a:noAutofit/>
          </a:bodyPr>
          <a:lstStyle>
            <a:lvl1pPr marL="0" indent="0">
              <a:buNone/>
              <a:defRPr sz="10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1pPr>
            <a:lvl2pPr marL="457200" indent="0">
              <a:buNone/>
              <a:defRPr sz="10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2pPr>
            <a:lvl3pPr marL="914400" indent="0">
              <a:buNone/>
              <a:defRPr sz="10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3pPr>
            <a:lvl4pPr marL="1371600" indent="0">
              <a:buNone/>
              <a:defRPr sz="10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4pPr>
            <a:lvl5pPr marL="1828800" indent="0">
              <a:buNone/>
              <a:defRPr sz="10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359521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4 Pro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CC80309-D4D7-42CD-A5DF-3B1B5655479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823041"/>
            <a:ext cx="8770620" cy="670480"/>
          </a:xfrm>
        </p:spPr>
        <p:txBody>
          <a:bodyPr>
            <a:normAutofit/>
          </a:bodyPr>
          <a:lstStyle>
            <a:lvl1pPr>
              <a:defRPr sz="3200">
                <a:solidFill>
                  <a:schemeClr val="tx2"/>
                </a:solidFill>
              </a:defRPr>
            </a:lvl1pPr>
          </a:lstStyle>
          <a:p>
            <a:r>
              <a:rPr lang="cs-CZ" dirty="0"/>
              <a:t>Kliknutím vložíte nadpis</a:t>
            </a:r>
          </a:p>
        </p:txBody>
      </p:sp>
      <p:pic>
        <p:nvPicPr>
          <p:cNvPr id="10" name="Grafický objekt 9">
            <a:extLst>
              <a:ext uri="{FF2B5EF4-FFF2-40B4-BE49-F238E27FC236}">
                <a16:creationId xmlns:a16="http://schemas.microsoft.com/office/drawing/2014/main" id="{029A6A6F-B690-4615-990E-F36F5DF763E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027918" y="326678"/>
            <a:ext cx="1900237" cy="496362"/>
          </a:xfrm>
          <a:prstGeom prst="rect">
            <a:avLst/>
          </a:prstGeom>
        </p:spPr>
      </p:pic>
      <p:sp>
        <p:nvSpPr>
          <p:cNvPr id="11" name="Zástupný text 32">
            <a:extLst>
              <a:ext uri="{FF2B5EF4-FFF2-40B4-BE49-F238E27FC236}">
                <a16:creationId xmlns:a16="http://schemas.microsoft.com/office/drawing/2014/main" id="{E8368BD3-9680-4BEC-B670-2B4DE24D763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38200" y="1825624"/>
            <a:ext cx="3796623" cy="39506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sz="1600" b="1">
                <a:solidFill>
                  <a:schemeClr val="tx2"/>
                </a:solidFill>
              </a:defRPr>
            </a:lvl1pPr>
          </a:lstStyle>
          <a:p>
            <a:pPr lvl="0"/>
            <a:r>
              <a:rPr lang="cs-CZ" dirty="0"/>
              <a:t>Kliknutím vložíte text</a:t>
            </a:r>
          </a:p>
        </p:txBody>
      </p:sp>
      <p:sp>
        <p:nvSpPr>
          <p:cNvPr id="22" name="Zástupný text 32">
            <a:extLst>
              <a:ext uri="{FF2B5EF4-FFF2-40B4-BE49-F238E27FC236}">
                <a16:creationId xmlns:a16="http://schemas.microsoft.com/office/drawing/2014/main" id="{85A1B563-64FE-4C82-8126-2BCB58EB02BB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054599" y="1832187"/>
            <a:ext cx="3496733" cy="39506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sz="1600" b="1">
                <a:solidFill>
                  <a:schemeClr val="tx2"/>
                </a:solidFill>
              </a:defRPr>
            </a:lvl1pPr>
          </a:lstStyle>
          <a:p>
            <a:pPr lvl="0"/>
            <a:r>
              <a:rPr lang="cs-CZ" dirty="0"/>
              <a:t>Kliknutím vložíte text</a:t>
            </a:r>
          </a:p>
        </p:txBody>
      </p:sp>
      <p:sp>
        <p:nvSpPr>
          <p:cNvPr id="25" name="Zástupný symbol obrázku 7">
            <a:extLst>
              <a:ext uri="{FF2B5EF4-FFF2-40B4-BE49-F238E27FC236}">
                <a16:creationId xmlns:a16="http://schemas.microsoft.com/office/drawing/2014/main" id="{7BCEDD02-961F-4B02-A122-88F546329FB0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5054599" y="4334003"/>
            <a:ext cx="2653454" cy="1644645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</a:lstStyle>
          <a:p>
            <a:r>
              <a:rPr lang="cs-CZ" dirty="0"/>
              <a:t>Kliknutím vložíte obrázek</a:t>
            </a:r>
          </a:p>
        </p:txBody>
      </p:sp>
      <p:sp>
        <p:nvSpPr>
          <p:cNvPr id="26" name="Zástupný symbol obrázku 7">
            <a:extLst>
              <a:ext uri="{FF2B5EF4-FFF2-40B4-BE49-F238E27FC236}">
                <a16:creationId xmlns:a16="http://schemas.microsoft.com/office/drawing/2014/main" id="{4A6362EF-C87D-46B0-87F2-0B421D971AE7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7896012" y="4334002"/>
            <a:ext cx="2653454" cy="1644645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</a:lstStyle>
          <a:p>
            <a:r>
              <a:rPr lang="cs-CZ" dirty="0"/>
              <a:t>Kliknutím vložíte obrázek</a:t>
            </a:r>
          </a:p>
        </p:txBody>
      </p:sp>
      <p:pic>
        <p:nvPicPr>
          <p:cNvPr id="28" name="Grafický objekt 27">
            <a:extLst>
              <a:ext uri="{FF2B5EF4-FFF2-40B4-BE49-F238E27FC236}">
                <a16:creationId xmlns:a16="http://schemas.microsoft.com/office/drawing/2014/main" id="{6E7F37BE-EBB5-48EF-9437-2ADE6B6C4F20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38200" y="4545419"/>
            <a:ext cx="2476500" cy="1438275"/>
          </a:xfrm>
          <a:prstGeom prst="rect">
            <a:avLst/>
          </a:prstGeom>
        </p:spPr>
      </p:pic>
      <p:sp>
        <p:nvSpPr>
          <p:cNvPr id="30" name="Zástupný text 32">
            <a:extLst>
              <a:ext uri="{FF2B5EF4-FFF2-40B4-BE49-F238E27FC236}">
                <a16:creationId xmlns:a16="http://schemas.microsoft.com/office/drawing/2014/main" id="{694E9665-EB41-4FB3-8568-5C8214E8906D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5054599" y="2309707"/>
            <a:ext cx="5494867" cy="192474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sz="1100" b="0"/>
            </a:lvl1pPr>
          </a:lstStyle>
          <a:p>
            <a:pPr lvl="0"/>
            <a:r>
              <a:rPr lang="cs-CZ" dirty="0"/>
              <a:t>Kliknutím vložíte text</a:t>
            </a:r>
          </a:p>
        </p:txBody>
      </p:sp>
      <p:sp>
        <p:nvSpPr>
          <p:cNvPr id="31" name="Zástupný text 32">
            <a:extLst>
              <a:ext uri="{FF2B5EF4-FFF2-40B4-BE49-F238E27FC236}">
                <a16:creationId xmlns:a16="http://schemas.microsoft.com/office/drawing/2014/main" id="{7B4DBCB2-F35E-4A9E-8BA5-D193CFB1452E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2476076" y="2304170"/>
            <a:ext cx="2158747" cy="15480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sz="11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dirty="0"/>
              <a:t>Kliknutím vložíte text</a:t>
            </a:r>
          </a:p>
        </p:txBody>
      </p:sp>
      <p:sp>
        <p:nvSpPr>
          <p:cNvPr id="32" name="Zástupný text 32">
            <a:extLst>
              <a:ext uri="{FF2B5EF4-FFF2-40B4-BE49-F238E27FC236}">
                <a16:creationId xmlns:a16="http://schemas.microsoft.com/office/drawing/2014/main" id="{04C2BB17-AE3C-4CF0-9E21-732EF6446383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838200" y="2304170"/>
            <a:ext cx="1525693" cy="1548000"/>
          </a:xfrm>
          <a:prstGeom prst="rect">
            <a:avLst/>
          </a:prstGeom>
        </p:spPr>
        <p:txBody>
          <a:bodyPr>
            <a:noAutofit/>
          </a:bodyPr>
          <a:lstStyle>
            <a:lvl1pPr marL="171450" indent="-171450">
              <a:lnSpc>
                <a:spcPct val="100000"/>
              </a:lnSpc>
              <a:buClr>
                <a:schemeClr val="accent4"/>
              </a:buClr>
              <a:buFont typeface="Wingdings" panose="05000000000000000000" pitchFamily="2" charset="2"/>
              <a:buChar char="§"/>
              <a:defRPr sz="1100" b="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 lvl="0"/>
            <a:r>
              <a:rPr lang="cs-CZ" dirty="0"/>
              <a:t>KLIKNUTÍM VLOŽÍTE TEXT</a:t>
            </a:r>
          </a:p>
        </p:txBody>
      </p:sp>
      <p:sp>
        <p:nvSpPr>
          <p:cNvPr id="33" name="Zástupný text 32">
            <a:extLst>
              <a:ext uri="{FF2B5EF4-FFF2-40B4-BE49-F238E27FC236}">
                <a16:creationId xmlns:a16="http://schemas.microsoft.com/office/drawing/2014/main" id="{46E193E2-6C7B-4BCA-A5B9-4290D66BD365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838200" y="3943652"/>
            <a:ext cx="3796623" cy="2908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sz="1100" b="1" u="sng">
                <a:solidFill>
                  <a:schemeClr val="accent4"/>
                </a:solidFill>
              </a:defRPr>
            </a:lvl1pPr>
          </a:lstStyle>
          <a:p>
            <a:pPr lvl="0"/>
            <a:r>
              <a:rPr lang="cs-CZ" dirty="0"/>
              <a:t>KLIKNUTÍM VLOŽÍTE TEXT</a:t>
            </a:r>
          </a:p>
        </p:txBody>
      </p:sp>
      <p:sp>
        <p:nvSpPr>
          <p:cNvPr id="15" name="TextovéPole 14">
            <a:extLst>
              <a:ext uri="{FF2B5EF4-FFF2-40B4-BE49-F238E27FC236}">
                <a16:creationId xmlns:a16="http://schemas.microsoft.com/office/drawing/2014/main" id="{12F903EA-9F98-4003-B82E-B33A9E52C904}"/>
              </a:ext>
            </a:extLst>
          </p:cNvPr>
          <p:cNvSpPr txBox="1"/>
          <p:nvPr userDrawn="1"/>
        </p:nvSpPr>
        <p:spPr>
          <a:xfrm>
            <a:off x="838200" y="500369"/>
            <a:ext cx="8770620" cy="3139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Proxima Nova" panose="02000506030000020004" pitchFamily="50" charset="0"/>
                <a:ea typeface="+mn-ea"/>
                <a:cs typeface="Arial" panose="020B0604020202020204" pitchFamily="34" charset="0"/>
              </a:rPr>
              <a:t>Czech Real Estate Investment Fund</a:t>
            </a:r>
            <a:endParaRPr kumimoji="0" lang="cs-CZ" sz="16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Proxima Nova" panose="02000506030000020004" pitchFamily="50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9" name="Text Placeholder 4">
            <a:extLst>
              <a:ext uri="{FF2B5EF4-FFF2-40B4-BE49-F238E27FC236}">
                <a16:creationId xmlns:a16="http://schemas.microsoft.com/office/drawing/2014/main" id="{5C973D47-2051-4AB9-874D-E4258272B76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666444" y="5993421"/>
            <a:ext cx="4680000" cy="540000"/>
          </a:xfrm>
        </p:spPr>
        <p:txBody>
          <a:bodyPr>
            <a:noAutofit/>
          </a:bodyPr>
          <a:lstStyle>
            <a:lvl1pPr marL="0" indent="0">
              <a:buNone/>
              <a:defRPr sz="10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1pPr>
            <a:lvl2pPr marL="457200" indent="0">
              <a:buNone/>
              <a:defRPr sz="10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2pPr>
            <a:lvl3pPr marL="914400" indent="0">
              <a:buNone/>
              <a:defRPr sz="10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3pPr>
            <a:lvl4pPr marL="1371600" indent="0">
              <a:buNone/>
              <a:defRPr sz="10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4pPr>
            <a:lvl5pPr marL="1828800" indent="0">
              <a:buNone/>
              <a:defRPr sz="10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0752921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5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CC80309-D4D7-42CD-A5DF-3B1B5655479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823041"/>
            <a:ext cx="8770620" cy="670480"/>
          </a:xfrm>
        </p:spPr>
        <p:txBody>
          <a:bodyPr>
            <a:normAutofit/>
          </a:bodyPr>
          <a:lstStyle>
            <a:lvl1pPr>
              <a:defRPr sz="3200">
                <a:solidFill>
                  <a:schemeClr val="tx2"/>
                </a:solidFill>
              </a:defRPr>
            </a:lvl1pPr>
          </a:lstStyle>
          <a:p>
            <a:r>
              <a:rPr lang="cs-CZ" dirty="0"/>
              <a:t>Kliknutím vložíte nadpis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729BF588-14A2-427E-B6C4-F464B976C5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318668" cy="4156075"/>
          </a:xfrm>
          <a:prstGeom prst="rect">
            <a:avLst/>
          </a:prstGeom>
        </p:spPr>
        <p:txBody>
          <a:bodyPr>
            <a:normAutofit/>
          </a:bodyPr>
          <a:lstStyle>
            <a:lvl1pPr marL="285750" indent="-285750">
              <a:buClr>
                <a:schemeClr val="accent4"/>
              </a:buClr>
              <a:buFont typeface="Wingdings" panose="05000000000000000000" pitchFamily="2" charset="2"/>
              <a:buChar char="§"/>
              <a:defRPr sz="1600" b="0">
                <a:solidFill>
                  <a:schemeClr val="tx2"/>
                </a:solidFill>
              </a:defRPr>
            </a:lvl1pPr>
            <a:lvl2pPr marL="742950" indent="-285750">
              <a:buClr>
                <a:schemeClr val="accent4"/>
              </a:buClr>
              <a:buFont typeface="Wingdings" panose="05000000000000000000" pitchFamily="2" charset="2"/>
              <a:buChar char="§"/>
              <a:defRPr sz="1600" b="0">
                <a:solidFill>
                  <a:schemeClr val="tx2"/>
                </a:solidFill>
              </a:defRPr>
            </a:lvl2pPr>
            <a:lvl3pPr marL="1200150" indent="-285750">
              <a:buClr>
                <a:schemeClr val="accent4"/>
              </a:buClr>
              <a:buFont typeface="Wingdings" panose="05000000000000000000" pitchFamily="2" charset="2"/>
              <a:buChar char="§"/>
              <a:defRPr sz="1600">
                <a:solidFill>
                  <a:schemeClr val="tx2"/>
                </a:solidFill>
              </a:defRPr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pic>
        <p:nvPicPr>
          <p:cNvPr id="10" name="Grafický objekt 9">
            <a:extLst>
              <a:ext uri="{FF2B5EF4-FFF2-40B4-BE49-F238E27FC236}">
                <a16:creationId xmlns:a16="http://schemas.microsoft.com/office/drawing/2014/main" id="{029A6A6F-B690-4615-990E-F36F5DF763E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027918" y="326678"/>
            <a:ext cx="1900237" cy="496362"/>
          </a:xfrm>
          <a:prstGeom prst="rect">
            <a:avLst/>
          </a:prstGeom>
        </p:spPr>
      </p:pic>
      <p:sp>
        <p:nvSpPr>
          <p:cNvPr id="7" name="TextovéPole 6">
            <a:extLst>
              <a:ext uri="{FF2B5EF4-FFF2-40B4-BE49-F238E27FC236}">
                <a16:creationId xmlns:a16="http://schemas.microsoft.com/office/drawing/2014/main" id="{00B1500B-EAB6-468A-8F46-146E951A6072}"/>
              </a:ext>
            </a:extLst>
          </p:cNvPr>
          <p:cNvSpPr txBox="1"/>
          <p:nvPr userDrawn="1"/>
        </p:nvSpPr>
        <p:spPr>
          <a:xfrm>
            <a:off x="838200" y="500369"/>
            <a:ext cx="8770620" cy="3139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Proxima Nova" panose="02000506030000020004" pitchFamily="50" charset="0"/>
                <a:ea typeface="+mn-ea"/>
                <a:cs typeface="Arial" panose="020B0604020202020204" pitchFamily="34" charset="0"/>
              </a:rPr>
              <a:t>Czech Real Estate Investment Fund</a:t>
            </a:r>
            <a:endParaRPr kumimoji="0" lang="cs-CZ" sz="16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Proxima Nova" panose="02000506030000020004" pitchFamily="50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Text Placeholder 4">
            <a:extLst>
              <a:ext uri="{FF2B5EF4-FFF2-40B4-BE49-F238E27FC236}">
                <a16:creationId xmlns:a16="http://schemas.microsoft.com/office/drawing/2014/main" id="{04A986D0-94FA-4F6F-96BF-7D4BB11EEC8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666444" y="5993421"/>
            <a:ext cx="4680000" cy="540000"/>
          </a:xfrm>
        </p:spPr>
        <p:txBody>
          <a:bodyPr>
            <a:noAutofit/>
          </a:bodyPr>
          <a:lstStyle>
            <a:lvl1pPr marL="0" indent="0">
              <a:buNone/>
              <a:defRPr sz="10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1pPr>
            <a:lvl2pPr marL="457200" indent="0">
              <a:buNone/>
              <a:defRPr sz="10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2pPr>
            <a:lvl3pPr marL="914400" indent="0">
              <a:buNone/>
              <a:defRPr sz="10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3pPr>
            <a:lvl4pPr marL="1371600" indent="0">
              <a:buNone/>
              <a:defRPr sz="10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4pPr>
            <a:lvl5pPr marL="1828800" indent="0">
              <a:buNone/>
              <a:defRPr sz="10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952004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6 Konta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Obdélník 26">
            <a:extLst>
              <a:ext uri="{FF2B5EF4-FFF2-40B4-BE49-F238E27FC236}">
                <a16:creationId xmlns:a16="http://schemas.microsoft.com/office/drawing/2014/main" id="{EF0AE2D4-4DB5-4966-BF78-EA7D37B6BF5C}"/>
              </a:ext>
            </a:extLst>
          </p:cNvPr>
          <p:cNvSpPr/>
          <p:nvPr userDrawn="1"/>
        </p:nvSpPr>
        <p:spPr>
          <a:xfrm>
            <a:off x="540855" y="2705100"/>
            <a:ext cx="5274639" cy="3825240"/>
          </a:xfrm>
          <a:prstGeom prst="rect">
            <a:avLst/>
          </a:prstGeom>
          <a:solidFill>
            <a:schemeClr val="bg2"/>
          </a:solidFill>
          <a:ln>
            <a:noFill/>
          </a:ln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4" name="Nadpis 1">
            <a:extLst>
              <a:ext uri="{FF2B5EF4-FFF2-40B4-BE49-F238E27FC236}">
                <a16:creationId xmlns:a16="http://schemas.microsoft.com/office/drawing/2014/main" id="{6FBB991A-1AB5-4E45-BA98-39A75D7278E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823041"/>
            <a:ext cx="8770620" cy="670480"/>
          </a:xfrm>
        </p:spPr>
        <p:txBody>
          <a:bodyPr>
            <a:normAutofit/>
          </a:bodyPr>
          <a:lstStyle>
            <a:lvl1pPr>
              <a:defRPr sz="3200">
                <a:solidFill>
                  <a:schemeClr val="tx2"/>
                </a:solidFill>
              </a:defRPr>
            </a:lvl1pPr>
          </a:lstStyle>
          <a:p>
            <a:r>
              <a:rPr lang="cs-CZ" dirty="0"/>
              <a:t>Kliknutím vložíte nadpis</a:t>
            </a:r>
          </a:p>
        </p:txBody>
      </p:sp>
      <p:sp>
        <p:nvSpPr>
          <p:cNvPr id="26" name="Obdélník 25">
            <a:extLst>
              <a:ext uri="{FF2B5EF4-FFF2-40B4-BE49-F238E27FC236}">
                <a16:creationId xmlns:a16="http://schemas.microsoft.com/office/drawing/2014/main" id="{819418B6-6991-4F60-AADD-6D9AAD2D3C47}"/>
              </a:ext>
            </a:extLst>
          </p:cNvPr>
          <p:cNvSpPr/>
          <p:nvPr userDrawn="1"/>
        </p:nvSpPr>
        <p:spPr>
          <a:xfrm>
            <a:off x="647700" y="2819288"/>
            <a:ext cx="5060950" cy="341887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33" name="Zástupný text 32">
            <a:extLst>
              <a:ext uri="{FF2B5EF4-FFF2-40B4-BE49-F238E27FC236}">
                <a16:creationId xmlns:a16="http://schemas.microsoft.com/office/drawing/2014/main" id="{6FFE4B2A-CA6E-493C-8B41-B2362C22216D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38200" y="3997669"/>
            <a:ext cx="4241800" cy="33088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600" b="1">
                <a:solidFill>
                  <a:schemeClr val="tx2"/>
                </a:solidFill>
              </a:defRPr>
            </a:lvl1pPr>
          </a:lstStyle>
          <a:p>
            <a:pPr lvl="0"/>
            <a:r>
              <a:rPr lang="cs-CZ" dirty="0"/>
              <a:t>Kliknutím vložíte text</a:t>
            </a:r>
          </a:p>
        </p:txBody>
      </p:sp>
      <p:sp>
        <p:nvSpPr>
          <p:cNvPr id="34" name="Zástupný text 32">
            <a:extLst>
              <a:ext uri="{FF2B5EF4-FFF2-40B4-BE49-F238E27FC236}">
                <a16:creationId xmlns:a16="http://schemas.microsoft.com/office/drawing/2014/main" id="{8478F955-00A5-4665-8485-37F3CA266AB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199680" y="4736481"/>
            <a:ext cx="3811740" cy="43324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1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dirty="0"/>
              <a:t>Kliknutím vložíte adresu</a:t>
            </a:r>
          </a:p>
        </p:txBody>
      </p:sp>
      <p:pic>
        <p:nvPicPr>
          <p:cNvPr id="46" name="Grafický objekt 45">
            <a:extLst>
              <a:ext uri="{FF2B5EF4-FFF2-40B4-BE49-F238E27FC236}">
                <a16:creationId xmlns:a16="http://schemas.microsoft.com/office/drawing/2014/main" id="{A8F6DA01-E574-4820-B7D7-4118216D018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23766" y="5596634"/>
            <a:ext cx="164466" cy="164466"/>
          </a:xfrm>
          <a:prstGeom prst="rect">
            <a:avLst/>
          </a:prstGeom>
        </p:spPr>
      </p:pic>
      <p:sp>
        <p:nvSpPr>
          <p:cNvPr id="47" name="Obdélník 46">
            <a:extLst>
              <a:ext uri="{FF2B5EF4-FFF2-40B4-BE49-F238E27FC236}">
                <a16:creationId xmlns:a16="http://schemas.microsoft.com/office/drawing/2014/main" id="{B66B5F89-1C06-4A90-A355-3AD5D58A9810}"/>
              </a:ext>
            </a:extLst>
          </p:cNvPr>
          <p:cNvSpPr/>
          <p:nvPr userDrawn="1"/>
        </p:nvSpPr>
        <p:spPr>
          <a:xfrm>
            <a:off x="6089179" y="2819288"/>
            <a:ext cx="5060950" cy="341887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48" name="Zástupný text 32">
            <a:extLst>
              <a:ext uri="{FF2B5EF4-FFF2-40B4-BE49-F238E27FC236}">
                <a16:creationId xmlns:a16="http://schemas.microsoft.com/office/drawing/2014/main" id="{7ACA9C70-D092-4807-AF08-311FA09CABBB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279679" y="3997669"/>
            <a:ext cx="4241800" cy="33088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600" b="1">
                <a:solidFill>
                  <a:schemeClr val="tx2"/>
                </a:solidFill>
              </a:defRPr>
            </a:lvl1pPr>
          </a:lstStyle>
          <a:p>
            <a:pPr lvl="0"/>
            <a:r>
              <a:rPr lang="cs-CZ" dirty="0"/>
              <a:t>Kliknutím vložíte text</a:t>
            </a:r>
          </a:p>
        </p:txBody>
      </p:sp>
      <p:pic>
        <p:nvPicPr>
          <p:cNvPr id="53" name="Grafický objekt 52">
            <a:extLst>
              <a:ext uri="{FF2B5EF4-FFF2-40B4-BE49-F238E27FC236}">
                <a16:creationId xmlns:a16="http://schemas.microsoft.com/office/drawing/2014/main" id="{C5CAEF53-8FDC-4716-8FEC-8097D8C48E4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365245" y="5560915"/>
            <a:ext cx="164466" cy="164466"/>
          </a:xfrm>
          <a:prstGeom prst="rect">
            <a:avLst/>
          </a:prstGeom>
        </p:spPr>
      </p:pic>
      <p:sp>
        <p:nvSpPr>
          <p:cNvPr id="54" name="Zástupný text 32">
            <a:extLst>
              <a:ext uri="{FF2B5EF4-FFF2-40B4-BE49-F238E27FC236}">
                <a16:creationId xmlns:a16="http://schemas.microsoft.com/office/drawing/2014/main" id="{7983E523-2EE8-4CAC-AF2B-53270CDFD0E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279679" y="4351653"/>
            <a:ext cx="3811740" cy="21175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100" b="0">
                <a:solidFill>
                  <a:schemeClr val="accent4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9542E7"/>
              </a:buClr>
              <a:buSzTx/>
              <a:buFont typeface="Wingdings" panose="05000000000000000000" pitchFamily="2" charset="2"/>
              <a:buNone/>
              <a:tabLst/>
              <a:defRPr/>
            </a:pPr>
            <a:r>
              <a:rPr lang="cs-CZ" dirty="0"/>
              <a:t>Kliknutím vložíte text</a:t>
            </a:r>
          </a:p>
        </p:txBody>
      </p:sp>
      <p:sp>
        <p:nvSpPr>
          <p:cNvPr id="55" name="Zástupný text 32">
            <a:extLst>
              <a:ext uri="{FF2B5EF4-FFF2-40B4-BE49-F238E27FC236}">
                <a16:creationId xmlns:a16="http://schemas.microsoft.com/office/drawing/2014/main" id="{E32561A6-FC5C-45B2-A3A1-82F51CD782BA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205712" y="5209489"/>
            <a:ext cx="3811740" cy="28302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100" b="0">
                <a:solidFill>
                  <a:schemeClr val="tx2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9542E7"/>
              </a:buClr>
              <a:buSzTx/>
              <a:buFont typeface="Wingdings" panose="05000000000000000000" pitchFamily="2" charset="2"/>
              <a:buNone/>
              <a:tabLst/>
              <a:defRPr/>
            </a:pPr>
            <a:r>
              <a:rPr lang="cs-CZ" dirty="0"/>
              <a:t>Kliknutím vložíte </a:t>
            </a:r>
            <a:r>
              <a:rPr lang="en-US" dirty="0"/>
              <a:t>IČO</a:t>
            </a:r>
          </a:p>
        </p:txBody>
      </p:sp>
      <p:sp>
        <p:nvSpPr>
          <p:cNvPr id="56" name="Zástupný text 32">
            <a:extLst>
              <a:ext uri="{FF2B5EF4-FFF2-40B4-BE49-F238E27FC236}">
                <a16:creationId xmlns:a16="http://schemas.microsoft.com/office/drawing/2014/main" id="{360DACD6-EF01-42CE-A7CA-C9FA33257C7F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205712" y="5532274"/>
            <a:ext cx="3811740" cy="28302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1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dirty="0"/>
              <a:t>Kliknutím vložíte web</a:t>
            </a:r>
          </a:p>
        </p:txBody>
      </p:sp>
      <p:sp>
        <p:nvSpPr>
          <p:cNvPr id="57" name="Zástupný text 32">
            <a:extLst>
              <a:ext uri="{FF2B5EF4-FFF2-40B4-BE49-F238E27FC236}">
                <a16:creationId xmlns:a16="http://schemas.microsoft.com/office/drawing/2014/main" id="{C62821BA-5522-46F7-9D8E-61C7D44E250B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641159" y="4736481"/>
            <a:ext cx="3811740" cy="43324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1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dirty="0"/>
              <a:t>Kliknutím vložíte adresu</a:t>
            </a:r>
          </a:p>
        </p:txBody>
      </p:sp>
      <p:sp>
        <p:nvSpPr>
          <p:cNvPr id="58" name="Zástupný text 32">
            <a:extLst>
              <a:ext uri="{FF2B5EF4-FFF2-40B4-BE49-F238E27FC236}">
                <a16:creationId xmlns:a16="http://schemas.microsoft.com/office/drawing/2014/main" id="{E049E729-FF05-4D66-B71F-870252F2018E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647191" y="5209489"/>
            <a:ext cx="3811740" cy="28302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100" b="0">
                <a:solidFill>
                  <a:schemeClr val="tx2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9542E7"/>
              </a:buClr>
              <a:buSzTx/>
              <a:buFont typeface="Wingdings" panose="05000000000000000000" pitchFamily="2" charset="2"/>
              <a:buNone/>
              <a:tabLst/>
              <a:defRPr/>
            </a:pPr>
            <a:r>
              <a:rPr lang="cs-CZ" dirty="0"/>
              <a:t>Kliknutím vložíte </a:t>
            </a:r>
            <a:r>
              <a:rPr lang="en-US" dirty="0"/>
              <a:t>IČO</a:t>
            </a:r>
          </a:p>
        </p:txBody>
      </p:sp>
      <p:sp>
        <p:nvSpPr>
          <p:cNvPr id="59" name="Zástupný text 32">
            <a:extLst>
              <a:ext uri="{FF2B5EF4-FFF2-40B4-BE49-F238E27FC236}">
                <a16:creationId xmlns:a16="http://schemas.microsoft.com/office/drawing/2014/main" id="{3678C9F3-4532-41D5-8869-A3E1AAB6DF8C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647191" y="5532274"/>
            <a:ext cx="3811740" cy="28302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1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dirty="0"/>
              <a:t>Kliknutím vložíte web</a:t>
            </a:r>
          </a:p>
        </p:txBody>
      </p:sp>
      <p:sp>
        <p:nvSpPr>
          <p:cNvPr id="63" name="Zástupný text 32">
            <a:extLst>
              <a:ext uri="{FF2B5EF4-FFF2-40B4-BE49-F238E27FC236}">
                <a16:creationId xmlns:a16="http://schemas.microsoft.com/office/drawing/2014/main" id="{B9057AF7-7928-406B-B396-C497A0A67F06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838200" y="4351076"/>
            <a:ext cx="3811740" cy="21175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100" b="0">
                <a:solidFill>
                  <a:schemeClr val="accent4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9542E7"/>
              </a:buClr>
              <a:buSzTx/>
              <a:buFont typeface="Wingdings" panose="05000000000000000000" pitchFamily="2" charset="2"/>
              <a:buNone/>
              <a:tabLst/>
              <a:defRPr/>
            </a:pPr>
            <a:r>
              <a:rPr lang="cs-CZ" dirty="0"/>
              <a:t>Kliknutím vložíte text</a:t>
            </a:r>
          </a:p>
        </p:txBody>
      </p:sp>
      <p:sp>
        <p:nvSpPr>
          <p:cNvPr id="65" name="Zástupný text 32">
            <a:extLst>
              <a:ext uri="{FF2B5EF4-FFF2-40B4-BE49-F238E27FC236}">
                <a16:creationId xmlns:a16="http://schemas.microsoft.com/office/drawing/2014/main" id="{28D76814-ABCF-4CA0-B2E0-748CDAD79F70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838200" y="1950466"/>
            <a:ext cx="8915400" cy="33088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600" b="1">
                <a:solidFill>
                  <a:schemeClr val="tx2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cs-CZ" sz="1600" b="0" i="0" u="none" strike="noStrike" kern="1200" cap="none" spc="0" normalizeH="0" baseline="0" noProof="0" dirty="0">
                <a:ln>
                  <a:noFill/>
                </a:ln>
                <a:solidFill>
                  <a:srgbClr val="0A1A4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Kliknutím vložíte text</a:t>
            </a:r>
          </a:p>
        </p:txBody>
      </p:sp>
      <p:sp>
        <p:nvSpPr>
          <p:cNvPr id="24" name="TextovéPole 23">
            <a:extLst>
              <a:ext uri="{FF2B5EF4-FFF2-40B4-BE49-F238E27FC236}">
                <a16:creationId xmlns:a16="http://schemas.microsoft.com/office/drawing/2014/main" id="{58A9546B-668B-47C8-8BAC-5D5D25427ECB}"/>
              </a:ext>
            </a:extLst>
          </p:cNvPr>
          <p:cNvSpPr txBox="1"/>
          <p:nvPr userDrawn="1"/>
        </p:nvSpPr>
        <p:spPr>
          <a:xfrm>
            <a:off x="838200" y="500369"/>
            <a:ext cx="8770620" cy="3139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Proxima Nova" panose="02000506030000020004" pitchFamily="50" charset="0"/>
                <a:ea typeface="+mn-ea"/>
                <a:cs typeface="Arial" panose="020B0604020202020204" pitchFamily="34" charset="0"/>
              </a:rPr>
              <a:t>Czech Real Estate Investment Fund</a:t>
            </a:r>
            <a:endParaRPr kumimoji="0" lang="cs-CZ" sz="16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Proxima Nova" panose="02000506030000020004" pitchFamily="50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3" name="Grafický objekt 2">
            <a:extLst>
              <a:ext uri="{FF2B5EF4-FFF2-40B4-BE49-F238E27FC236}">
                <a16:creationId xmlns:a16="http://schemas.microsoft.com/office/drawing/2014/main" id="{84A35919-DC58-401C-979E-09B8CA29CB3C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23766" y="4779018"/>
            <a:ext cx="152400" cy="186267"/>
          </a:xfrm>
          <a:prstGeom prst="rect">
            <a:avLst/>
          </a:prstGeom>
        </p:spPr>
      </p:pic>
      <p:pic>
        <p:nvPicPr>
          <p:cNvPr id="28" name="Grafický objekt 27">
            <a:extLst>
              <a:ext uri="{FF2B5EF4-FFF2-40B4-BE49-F238E27FC236}">
                <a16:creationId xmlns:a16="http://schemas.microsoft.com/office/drawing/2014/main" id="{F43BA01C-8C97-45B8-B4BB-7A403550C1C2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367240" y="4777958"/>
            <a:ext cx="152400" cy="186267"/>
          </a:xfrm>
          <a:prstGeom prst="rect">
            <a:avLst/>
          </a:prstGeom>
        </p:spPr>
      </p:pic>
      <p:pic>
        <p:nvPicPr>
          <p:cNvPr id="7" name="Grafický objekt 6">
            <a:extLst>
              <a:ext uri="{FF2B5EF4-FFF2-40B4-BE49-F238E27FC236}">
                <a16:creationId xmlns:a16="http://schemas.microsoft.com/office/drawing/2014/main" id="{ED33BE99-AEC0-4612-9231-CE42E378EB4E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923690" y="5269229"/>
            <a:ext cx="152400" cy="152400"/>
          </a:xfrm>
          <a:prstGeom prst="rect">
            <a:avLst/>
          </a:prstGeom>
        </p:spPr>
      </p:pic>
      <p:pic>
        <p:nvPicPr>
          <p:cNvPr id="31" name="Grafický objekt 30">
            <a:extLst>
              <a:ext uri="{FF2B5EF4-FFF2-40B4-BE49-F238E27FC236}">
                <a16:creationId xmlns:a16="http://schemas.microsoft.com/office/drawing/2014/main" id="{504E6747-D62B-42FC-BC72-F8218A23E427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6365245" y="5259704"/>
            <a:ext cx="152400" cy="15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79942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7 Dva obsahové sloupce s na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CC80309-D4D7-42CD-A5DF-3B1B5655479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823041"/>
            <a:ext cx="8770620" cy="670480"/>
          </a:xfrm>
        </p:spPr>
        <p:txBody>
          <a:bodyPr>
            <a:normAutofit/>
          </a:bodyPr>
          <a:lstStyle>
            <a:lvl1pPr>
              <a:defRPr sz="3200">
                <a:solidFill>
                  <a:schemeClr val="tx2"/>
                </a:solidFill>
              </a:defRPr>
            </a:lvl1pPr>
          </a:lstStyle>
          <a:p>
            <a:r>
              <a:rPr lang="cs-CZ" dirty="0"/>
              <a:t>Kliknutím vložíte nadpis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729BF588-14A2-427E-B6C4-F464B976C5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327564"/>
            <a:ext cx="5040000" cy="3654136"/>
          </a:xfrm>
          <a:prstGeom prst="rect">
            <a:avLst/>
          </a:prstGeom>
        </p:spPr>
        <p:txBody>
          <a:bodyPr/>
          <a:lstStyle>
            <a:lvl1pPr>
              <a:buClr>
                <a:schemeClr val="accent4"/>
              </a:buClr>
              <a:defRPr sz="1600" b="0">
                <a:solidFill>
                  <a:schemeClr val="tx2"/>
                </a:solidFill>
              </a:defRPr>
            </a:lvl1pPr>
            <a:lvl2pPr>
              <a:buClr>
                <a:schemeClr val="accent4"/>
              </a:buClr>
              <a:defRPr sz="1600" b="0">
                <a:solidFill>
                  <a:schemeClr val="tx2"/>
                </a:solidFill>
              </a:defRPr>
            </a:lvl2pPr>
            <a:lvl3pPr>
              <a:buClr>
                <a:schemeClr val="accent4"/>
              </a:buClr>
              <a:defRPr sz="1600">
                <a:solidFill>
                  <a:schemeClr val="tx2"/>
                </a:solidFill>
              </a:defRPr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pic>
        <p:nvPicPr>
          <p:cNvPr id="10" name="Grafický objekt 9">
            <a:extLst>
              <a:ext uri="{FF2B5EF4-FFF2-40B4-BE49-F238E27FC236}">
                <a16:creationId xmlns:a16="http://schemas.microsoft.com/office/drawing/2014/main" id="{029A6A6F-B690-4615-990E-F36F5DF763E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027918" y="326678"/>
            <a:ext cx="1900237" cy="496362"/>
          </a:xfrm>
          <a:prstGeom prst="rect">
            <a:avLst/>
          </a:prstGeom>
        </p:spPr>
      </p:pic>
      <p:sp>
        <p:nvSpPr>
          <p:cNvPr id="13" name="TextovéPole 12">
            <a:extLst>
              <a:ext uri="{FF2B5EF4-FFF2-40B4-BE49-F238E27FC236}">
                <a16:creationId xmlns:a16="http://schemas.microsoft.com/office/drawing/2014/main" id="{F347714D-76FC-458C-9E76-6C587D27B650}"/>
              </a:ext>
            </a:extLst>
          </p:cNvPr>
          <p:cNvSpPr txBox="1"/>
          <p:nvPr userDrawn="1"/>
        </p:nvSpPr>
        <p:spPr>
          <a:xfrm>
            <a:off x="838200" y="500369"/>
            <a:ext cx="8770620" cy="3139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Proxima Nova" panose="02000506030000020004" pitchFamily="50" charset="0"/>
                <a:ea typeface="+mn-ea"/>
                <a:cs typeface="Arial" panose="020B0604020202020204" pitchFamily="34" charset="0"/>
              </a:rPr>
              <a:t>Czech Real Estate Investment Fund</a:t>
            </a:r>
            <a:endParaRPr kumimoji="0" lang="cs-CZ" sz="16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Proxima Nova" panose="02000506030000020004" pitchFamily="50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9" name="Zástupný obsah 2">
            <a:extLst>
              <a:ext uri="{FF2B5EF4-FFF2-40B4-BE49-F238E27FC236}">
                <a16:creationId xmlns:a16="http://schemas.microsoft.com/office/drawing/2014/main" id="{B2ECE2EB-3EFB-4F64-B7F5-C7761D684CBE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6312856" y="2327564"/>
            <a:ext cx="5040000" cy="3654136"/>
          </a:xfrm>
          <a:prstGeom prst="rect">
            <a:avLst/>
          </a:prstGeom>
        </p:spPr>
        <p:txBody>
          <a:bodyPr/>
          <a:lstStyle>
            <a:lvl1pPr>
              <a:buClr>
                <a:schemeClr val="accent4"/>
              </a:buClr>
              <a:defRPr sz="1600" b="0">
                <a:solidFill>
                  <a:schemeClr val="tx2"/>
                </a:solidFill>
              </a:defRPr>
            </a:lvl1pPr>
            <a:lvl2pPr>
              <a:buClr>
                <a:schemeClr val="accent4"/>
              </a:buClr>
              <a:defRPr sz="1600" b="0">
                <a:solidFill>
                  <a:schemeClr val="tx2"/>
                </a:solidFill>
              </a:defRPr>
            </a:lvl2pPr>
            <a:lvl3pPr>
              <a:buClr>
                <a:schemeClr val="accent4"/>
              </a:buClr>
              <a:defRPr sz="1600">
                <a:solidFill>
                  <a:schemeClr val="tx2"/>
                </a:solidFill>
              </a:defRPr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1" name="Zástupný text 32">
            <a:extLst>
              <a:ext uri="{FF2B5EF4-FFF2-40B4-BE49-F238E27FC236}">
                <a16:creationId xmlns:a16="http://schemas.microsoft.com/office/drawing/2014/main" id="{95DF4B87-332B-42E0-BF65-146AB4EAE5C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38199" y="1825624"/>
            <a:ext cx="5040000" cy="39506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sz="1600" b="1">
                <a:solidFill>
                  <a:schemeClr val="tx2"/>
                </a:solidFill>
              </a:defRPr>
            </a:lvl1pPr>
          </a:lstStyle>
          <a:p>
            <a:pPr lvl="0"/>
            <a:r>
              <a:rPr lang="cs-CZ" dirty="0"/>
              <a:t>Kliknutím vložíte text</a:t>
            </a:r>
          </a:p>
        </p:txBody>
      </p:sp>
      <p:sp>
        <p:nvSpPr>
          <p:cNvPr id="14" name="Zástupný text 32">
            <a:extLst>
              <a:ext uri="{FF2B5EF4-FFF2-40B4-BE49-F238E27FC236}">
                <a16:creationId xmlns:a16="http://schemas.microsoft.com/office/drawing/2014/main" id="{CEA82779-8431-4A4D-94DB-15A31436D34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312855" y="1825623"/>
            <a:ext cx="5040000" cy="39506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sz="1600" b="1">
                <a:solidFill>
                  <a:schemeClr val="tx2"/>
                </a:solidFill>
              </a:defRPr>
            </a:lvl1pPr>
          </a:lstStyle>
          <a:p>
            <a:pPr lvl="0"/>
            <a:r>
              <a:rPr lang="cs-CZ" dirty="0"/>
              <a:t>Kliknutím vložíte text</a:t>
            </a:r>
          </a:p>
        </p:txBody>
      </p:sp>
      <p:sp>
        <p:nvSpPr>
          <p:cNvPr id="12" name="Text Placeholder 4">
            <a:extLst>
              <a:ext uri="{FF2B5EF4-FFF2-40B4-BE49-F238E27FC236}">
                <a16:creationId xmlns:a16="http://schemas.microsoft.com/office/drawing/2014/main" id="{799F20F7-66D4-4977-939E-1B9D9FD66E6F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666444" y="5993421"/>
            <a:ext cx="4680000" cy="540000"/>
          </a:xfrm>
        </p:spPr>
        <p:txBody>
          <a:bodyPr>
            <a:noAutofit/>
          </a:bodyPr>
          <a:lstStyle>
            <a:lvl1pPr marL="0" indent="0">
              <a:buNone/>
              <a:defRPr sz="10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1pPr>
            <a:lvl2pPr marL="457200" indent="0">
              <a:buNone/>
              <a:defRPr sz="10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2pPr>
            <a:lvl3pPr marL="914400" indent="0">
              <a:buNone/>
              <a:defRPr sz="10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3pPr>
            <a:lvl4pPr marL="1371600" indent="0">
              <a:buNone/>
              <a:defRPr sz="10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4pPr>
            <a:lvl5pPr marL="1828800" indent="0">
              <a:buNone/>
              <a:defRPr sz="10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640047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4.sv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2.svg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Grafický objekt 10">
            <a:extLst>
              <a:ext uri="{FF2B5EF4-FFF2-40B4-BE49-F238E27FC236}">
                <a16:creationId xmlns:a16="http://schemas.microsoft.com/office/drawing/2014/main" id="{50449B65-C099-4CCB-8289-EB605E44D05D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94CC799C-65E9-4DF5-9B09-1CEAB2CB94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673608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dirty="0"/>
              <a:t>Kliknutím vložíte nadpis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16CF5510-EEA9-4F35-89B0-E9CAEFD86A1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51435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dirty="0"/>
              <a:t>Po kliknutí můžete upravovat styly textu v předloze.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B8745E40-9A65-48E9-9D06-6ACAF90DF270}"/>
              </a:ext>
            </a:extLst>
          </p:cNvPr>
          <p:cNvSpPr txBox="1"/>
          <p:nvPr userDrawn="1"/>
        </p:nvSpPr>
        <p:spPr>
          <a:xfrm>
            <a:off x="10919460" y="6176963"/>
            <a:ext cx="8686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E1B6576A-AC40-4790-83C5-80D19DF99BC7}" type="slidenum">
              <a:rPr lang="cs-CZ" smtClean="0">
                <a:solidFill>
                  <a:srgbClr val="0A1A49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r"/>
              <a:t>‹#›</a:t>
            </a:fld>
            <a:endParaRPr lang="cs-CZ" dirty="0">
              <a:solidFill>
                <a:srgbClr val="0A1A4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Grafický objekt 8">
            <a:extLst>
              <a:ext uri="{FF2B5EF4-FFF2-40B4-BE49-F238E27FC236}">
                <a16:creationId xmlns:a16="http://schemas.microsoft.com/office/drawing/2014/main" id="{3D2E8CD4-E618-47FF-8C9A-1F2663A19B20}"/>
              </a:ext>
            </a:extLst>
          </p:cNvPr>
          <p:cNvPicPr>
            <a:picLocks noChangeAspect="1"/>
          </p:cNvPicPr>
          <p:nvPr userDrawn="1"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 rot="16200000">
            <a:off x="11620499" y="6286500"/>
            <a:ext cx="571500" cy="571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04647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64" r:id="rId4"/>
    <p:sldLayoutId id="2147483662" r:id="rId5"/>
    <p:sldLayoutId id="2147483661" r:id="rId6"/>
    <p:sldLayoutId id="2147483651" r:id="rId7"/>
    <p:sldLayoutId id="2147483663" r:id="rId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>
          <a:solidFill>
            <a:schemeClr val="tx2"/>
          </a:solidFill>
          <a:latin typeface="Proxima Nova Extrabold" panose="02000506030000020004" pitchFamily="50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chemeClr val="accent4"/>
        </a:buClr>
        <a:buFont typeface="Wingdings" panose="05000000000000000000" pitchFamily="2" charset="2"/>
        <a:buChar char="§"/>
        <a:defRPr sz="2400" kern="1200">
          <a:solidFill>
            <a:schemeClr val="tx2"/>
          </a:solidFill>
          <a:latin typeface="Proxima Nova" panose="02000506030000020004" pitchFamily="50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4"/>
        </a:buClr>
        <a:buFont typeface="Wingdings" panose="05000000000000000000" pitchFamily="2" charset="2"/>
        <a:buChar char="§"/>
        <a:defRPr sz="2000" kern="1200">
          <a:solidFill>
            <a:schemeClr val="tx2"/>
          </a:solidFill>
          <a:latin typeface="Proxima Nova" panose="02000506030000020004" pitchFamily="50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4"/>
        </a:buClr>
        <a:buFont typeface="Wingdings" panose="05000000000000000000" pitchFamily="2" charset="2"/>
        <a:buChar char="§"/>
        <a:defRPr sz="1800" kern="1200">
          <a:solidFill>
            <a:schemeClr val="tx2"/>
          </a:solidFill>
          <a:latin typeface="Proxima Nova" panose="02000506030000020004" pitchFamily="50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0A1A49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0A1A49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822" userDrawn="1">
          <p15:clr>
            <a:srgbClr val="F26B43"/>
          </p15:clr>
        </p15:guide>
        <p15:guide id="2" pos="7151" userDrawn="1">
          <p15:clr>
            <a:srgbClr val="F26B43"/>
          </p15:clr>
        </p15:guide>
        <p15:guide id="3" pos="529" userDrawn="1">
          <p15:clr>
            <a:srgbClr val="F26B43"/>
          </p15:clr>
        </p15:guide>
        <p15:guide id="4" orient="horz" pos="1139" userDrawn="1">
          <p15:clr>
            <a:srgbClr val="F26B43"/>
          </p15:clr>
        </p15:guide>
        <p15:guide id="5" orient="horz" pos="377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F0CDD8C-48A5-4885-B7D6-040BFED7853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Czech Real Estate Investment Fund</a:t>
            </a:r>
          </a:p>
        </p:txBody>
      </p:sp>
    </p:spTree>
    <p:extLst>
      <p:ext uri="{BB962C8B-B14F-4D97-AF65-F5344CB8AC3E}">
        <p14:creationId xmlns:p14="http://schemas.microsoft.com/office/powerpoint/2010/main" val="6865092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BD2266E-C0C6-47BC-B559-23D075BC60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Ins="36000">
            <a:noAutofit/>
          </a:bodyPr>
          <a:lstStyle/>
          <a:p>
            <a:r>
              <a:rPr lang="cs-CZ" sz="2100" dirty="0"/>
              <a:t>Investice do komerčních nemovitostí se stabilním zhodnocením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9477CF1F-FB15-4098-963E-83DE164F8F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61264"/>
            <a:ext cx="10514013" cy="67048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sz="1400" dirty="0"/>
              <a:t>Fond přináší zhodnocení vložených prostředků prostřednictvím investic do dlouhodobé držby komerčních nemovitostí v České republice a v Polsku. Investoři se na něm mohou podílet prostřednictvím nákupu podílových listů, jejichž držením se stávají spoluvlastníky celého portfolia nemovitostí.</a:t>
            </a:r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408C0E31-EFB4-1DF1-E08B-75DE5E29356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36166" y="2974465"/>
            <a:ext cx="6832050" cy="2720886"/>
          </a:xfrm>
          <a:prstGeom prst="rect">
            <a:avLst/>
          </a:prstGeom>
        </p:spPr>
      </p:pic>
      <p:pic>
        <p:nvPicPr>
          <p:cNvPr id="9" name="Obrázek 8">
            <a:extLst>
              <a:ext uri="{FF2B5EF4-FFF2-40B4-BE49-F238E27FC236}">
                <a16:creationId xmlns:a16="http://schemas.microsoft.com/office/drawing/2014/main" id="{D05CF7AB-3F0F-6B53-1FEA-F411BCF4130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36868" y="2974465"/>
            <a:ext cx="2694058" cy="27158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506794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BD2266E-C0C6-47BC-B559-23D075BC60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Ins="36000">
            <a:noAutofit/>
          </a:bodyPr>
          <a:lstStyle/>
          <a:p>
            <a:r>
              <a:rPr lang="cs-CZ" sz="2100" dirty="0"/>
              <a:t>Investice do komerčních nemovitostí se stabilním zhodnocením</a:t>
            </a:r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DCB50B6C-9146-A166-F6FF-1BFB8B4F5C4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8587" y="1755787"/>
            <a:ext cx="4365096" cy="4538753"/>
          </a:xfrm>
          <a:prstGeom prst="rect">
            <a:avLst/>
          </a:prstGeom>
        </p:spPr>
      </p:pic>
      <p:pic>
        <p:nvPicPr>
          <p:cNvPr id="15" name="Obrázek 14">
            <a:extLst>
              <a:ext uri="{FF2B5EF4-FFF2-40B4-BE49-F238E27FC236}">
                <a16:creationId xmlns:a16="http://schemas.microsoft.com/office/drawing/2014/main" id="{BEBC5616-7E01-5A03-BD9E-91277472928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03247" y="2334377"/>
            <a:ext cx="5299979" cy="3960163"/>
          </a:xfrm>
          <a:prstGeom prst="rect">
            <a:avLst/>
          </a:prstGeom>
        </p:spPr>
      </p:pic>
      <p:pic>
        <p:nvPicPr>
          <p:cNvPr id="17" name="Obrázek 16">
            <a:extLst>
              <a:ext uri="{FF2B5EF4-FFF2-40B4-BE49-F238E27FC236}">
                <a16:creationId xmlns:a16="http://schemas.microsoft.com/office/drawing/2014/main" id="{E3FB82A5-661E-7C94-C71A-3B94ACC6DA1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03247" y="1520784"/>
            <a:ext cx="5299979" cy="8135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238228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BD2266E-C0C6-47BC-B559-23D075BC60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Ins="36000">
            <a:noAutofit/>
          </a:bodyPr>
          <a:lstStyle/>
          <a:p>
            <a:r>
              <a:rPr lang="cs-CZ" sz="2100" dirty="0"/>
              <a:t>Investice do komerčních nemovitostí se stabilním zhodnocením</a:t>
            </a:r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A2D9D615-FEE9-1DDF-B291-69EE637E6B4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23509" y="2939746"/>
            <a:ext cx="6588973" cy="2422416"/>
          </a:xfrm>
          <a:prstGeom prst="rect">
            <a:avLst/>
          </a:prstGeom>
        </p:spPr>
      </p:pic>
      <p:pic>
        <p:nvPicPr>
          <p:cNvPr id="11" name="Obrázek 10">
            <a:extLst>
              <a:ext uri="{FF2B5EF4-FFF2-40B4-BE49-F238E27FC236}">
                <a16:creationId xmlns:a16="http://schemas.microsoft.com/office/drawing/2014/main" id="{0AD7A0FC-0DE9-504D-22E1-B1F2BFCAFA4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18923" y="4036634"/>
            <a:ext cx="3713015" cy="2145503"/>
          </a:xfrm>
          <a:prstGeom prst="rect">
            <a:avLst/>
          </a:prstGeom>
        </p:spPr>
      </p:pic>
      <p:pic>
        <p:nvPicPr>
          <p:cNvPr id="13" name="Obrázek 12">
            <a:extLst>
              <a:ext uri="{FF2B5EF4-FFF2-40B4-BE49-F238E27FC236}">
                <a16:creationId xmlns:a16="http://schemas.microsoft.com/office/drawing/2014/main" id="{E0125EAD-CF84-0A01-A192-1F4F5FE052F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05635" y="1768091"/>
            <a:ext cx="2430259" cy="2256387"/>
          </a:xfrm>
          <a:prstGeom prst="rect">
            <a:avLst/>
          </a:prstGeom>
        </p:spPr>
      </p:pic>
      <p:pic>
        <p:nvPicPr>
          <p:cNvPr id="15" name="Obrázek 14">
            <a:extLst>
              <a:ext uri="{FF2B5EF4-FFF2-40B4-BE49-F238E27FC236}">
                <a16:creationId xmlns:a16="http://schemas.microsoft.com/office/drawing/2014/main" id="{421CCD47-84DC-81DF-37B2-54446477600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55401" y="2303683"/>
            <a:ext cx="4925187" cy="6360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428740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8748DC-A83A-453A-B5B0-EF9FDCD1AC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2400" dirty="0"/>
              <a:t>CREIF je skutečně nemovitostní fond</a:t>
            </a:r>
            <a:endParaRPr lang="en-GB" sz="2400" dirty="0"/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C0CE3721-4753-704D-3A7D-3E9F26A9E4C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62212" y="1681434"/>
            <a:ext cx="6837560" cy="4560340"/>
          </a:xfrm>
          <a:prstGeom prst="rect">
            <a:avLst/>
          </a:prstGeom>
        </p:spPr>
      </p:pic>
      <p:sp>
        <p:nvSpPr>
          <p:cNvPr id="7" name="TextovéPole 6">
            <a:extLst>
              <a:ext uri="{FF2B5EF4-FFF2-40B4-BE49-F238E27FC236}">
                <a16:creationId xmlns:a16="http://schemas.microsoft.com/office/drawing/2014/main" id="{C55864EF-7757-B436-3773-F8A590D0FE65}"/>
              </a:ext>
            </a:extLst>
          </p:cNvPr>
          <p:cNvSpPr txBox="1"/>
          <p:nvPr/>
        </p:nvSpPr>
        <p:spPr>
          <a:xfrm>
            <a:off x="9059518" y="3235637"/>
            <a:ext cx="2320788" cy="837616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ctr">
              <a:lnSpc>
                <a:spcPct val="150000"/>
              </a:lnSpc>
            </a:pPr>
            <a:r>
              <a:rPr lang="cs-CZ" sz="1600" b="1" dirty="0">
                <a:solidFill>
                  <a:schemeClr val="tx2"/>
                </a:solidFill>
              </a:rPr>
              <a:t>Povinná hotovostní </a:t>
            </a:r>
          </a:p>
          <a:p>
            <a:pPr algn="ctr">
              <a:lnSpc>
                <a:spcPct val="150000"/>
              </a:lnSpc>
            </a:pPr>
            <a:r>
              <a:rPr lang="cs-CZ" sz="1600" b="1" dirty="0">
                <a:solidFill>
                  <a:schemeClr val="tx2"/>
                </a:solidFill>
              </a:rPr>
              <a:t>složka 10%</a:t>
            </a:r>
          </a:p>
        </p:txBody>
      </p:sp>
    </p:spTree>
    <p:extLst>
      <p:ext uri="{BB962C8B-B14F-4D97-AF65-F5344CB8AC3E}">
        <p14:creationId xmlns:p14="http://schemas.microsoft.com/office/powerpoint/2010/main" val="21557632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42BC87-938F-417F-9EDC-F8140E5642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2400" dirty="0"/>
              <a:t>Výnos fondu od založení</a:t>
            </a:r>
            <a:endParaRPr lang="en-GB" sz="2400" dirty="0"/>
          </a:p>
        </p:txBody>
      </p:sp>
      <p:pic>
        <p:nvPicPr>
          <p:cNvPr id="6" name="Zástupný obsah 5">
            <a:extLst>
              <a:ext uri="{FF2B5EF4-FFF2-40B4-BE49-F238E27FC236}">
                <a16:creationId xmlns:a16="http://schemas.microsoft.com/office/drawing/2014/main" id="{74B1E5A3-8CC5-B039-D7CD-141285F736E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71016" y="1493521"/>
            <a:ext cx="7755244" cy="4970620"/>
          </a:xfrm>
        </p:spPr>
      </p:pic>
      <p:sp>
        <p:nvSpPr>
          <p:cNvPr id="3" name="TextovéPole 2">
            <a:extLst>
              <a:ext uri="{FF2B5EF4-FFF2-40B4-BE49-F238E27FC236}">
                <a16:creationId xmlns:a16="http://schemas.microsoft.com/office/drawing/2014/main" id="{F182D164-AEF8-07AA-5114-2A0541C45DFD}"/>
              </a:ext>
            </a:extLst>
          </p:cNvPr>
          <p:cNvSpPr txBox="1"/>
          <p:nvPr/>
        </p:nvSpPr>
        <p:spPr>
          <a:xfrm>
            <a:off x="9193696" y="3141215"/>
            <a:ext cx="2320788" cy="837616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ctr">
              <a:lnSpc>
                <a:spcPct val="150000"/>
              </a:lnSpc>
            </a:pPr>
            <a:r>
              <a:rPr lang="cs-CZ" sz="1600" b="1" dirty="0">
                <a:solidFill>
                  <a:schemeClr val="tx2"/>
                </a:solidFill>
              </a:rPr>
              <a:t>Průměrný roční výnos</a:t>
            </a:r>
          </a:p>
          <a:p>
            <a:pPr algn="ctr">
              <a:lnSpc>
                <a:spcPct val="150000"/>
              </a:lnSpc>
            </a:pPr>
            <a:r>
              <a:rPr lang="cs-CZ" sz="1600" b="1" dirty="0">
                <a:solidFill>
                  <a:schemeClr val="tx2"/>
                </a:solidFill>
              </a:rPr>
              <a:t> od založení 4,96%</a:t>
            </a:r>
          </a:p>
        </p:txBody>
      </p:sp>
    </p:spTree>
    <p:extLst>
      <p:ext uri="{BB962C8B-B14F-4D97-AF65-F5344CB8AC3E}">
        <p14:creationId xmlns:p14="http://schemas.microsoft.com/office/powerpoint/2010/main" val="365020095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42BC87-938F-417F-9EDC-F8140E5642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2400" dirty="0"/>
              <a:t>Výnos fondu od založení</a:t>
            </a:r>
            <a:endParaRPr lang="en-GB" sz="2400" dirty="0"/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id="{942E8175-4DD1-3BBA-B125-013A567B7FE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97490" y="1493521"/>
            <a:ext cx="9197019" cy="49911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940381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8748DC-A83A-453A-B5B0-EF9FDCD1AC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2400" dirty="0"/>
              <a:t>Více než 14 000 spokojených investorů</a:t>
            </a:r>
            <a:endParaRPr lang="en-GB" sz="2400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B4F67B4B-88FF-C6DE-3875-6871D41CB16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32671" y="1493521"/>
            <a:ext cx="9526657" cy="49854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137226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1">
            <a:extLst>
              <a:ext uri="{FF2B5EF4-FFF2-40B4-BE49-F238E27FC236}">
                <a16:creationId xmlns:a16="http://schemas.microsoft.com/office/drawing/2014/main" id="{FCF582F0-90E4-4AE3-94C2-2DB981A5F9DF}"/>
              </a:ext>
            </a:extLst>
          </p:cNvPr>
          <p:cNvSpPr txBox="1">
            <a:spLocks/>
          </p:cNvSpPr>
          <p:nvPr/>
        </p:nvSpPr>
        <p:spPr>
          <a:xfrm>
            <a:off x="844756" y="928514"/>
            <a:ext cx="10237373" cy="500097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120000"/>
              </a:lnSpc>
              <a:spcBef>
                <a:spcPts val="0"/>
              </a:spcBef>
              <a:buClr>
                <a:schemeClr val="bg1">
                  <a:lumMod val="75000"/>
                </a:schemeClr>
              </a:buClr>
              <a:buFont typeface="Arial" panose="020B0604020202020204" pitchFamily="34" charset="0"/>
              <a:buNone/>
              <a:defRPr sz="1400" b="0" i="0" kern="120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360000" indent="-180000" algn="l" defTabSz="914400" rtl="0" eaLnBrk="1" latinLnBrk="0" hangingPunct="1">
              <a:lnSpc>
                <a:spcPct val="120000"/>
              </a:lnSpc>
              <a:spcBef>
                <a:spcPts val="0"/>
              </a:spcBef>
              <a:buClr>
                <a:schemeClr val="bg1">
                  <a:lumMod val="75000"/>
                </a:schemeClr>
              </a:buClr>
              <a:buFont typeface="Arial" panose="020B0604020202020204" pitchFamily="34" charset="0"/>
              <a:buChar char="•"/>
              <a:defRPr sz="1400" b="0" i="0" kern="120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540000" indent="-180000" algn="l" defTabSz="914400" rtl="0" eaLnBrk="1" latinLnBrk="0" hangingPunct="1">
              <a:lnSpc>
                <a:spcPct val="120000"/>
              </a:lnSpc>
              <a:spcBef>
                <a:spcPts val="0"/>
              </a:spcBef>
              <a:buClr>
                <a:schemeClr val="bg1">
                  <a:lumMod val="75000"/>
                </a:schemeClr>
              </a:buClr>
              <a:buFont typeface="Arial" panose="020B0604020202020204" pitchFamily="34" charset="0"/>
              <a:buChar char="•"/>
              <a:defRPr sz="1200" b="0" i="0" kern="120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720000" indent="-180000" algn="l" defTabSz="914400" rtl="0" eaLnBrk="1" latinLnBrk="0" hangingPunct="1">
              <a:lnSpc>
                <a:spcPct val="120000"/>
              </a:lnSpc>
              <a:spcBef>
                <a:spcPts val="0"/>
              </a:spcBef>
              <a:buClr>
                <a:schemeClr val="bg1">
                  <a:lumMod val="75000"/>
                </a:schemeClr>
              </a:buClr>
              <a:buFont typeface="Arial" panose="020B0604020202020204" pitchFamily="34" charset="0"/>
              <a:buChar char="•"/>
              <a:defRPr sz="1200" b="0" i="0" kern="120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900000" indent="-180000" algn="l" defTabSz="914400" rtl="0" eaLnBrk="1" latinLnBrk="0" hangingPunct="1">
              <a:lnSpc>
                <a:spcPct val="120000"/>
              </a:lnSpc>
              <a:spcBef>
                <a:spcPts val="0"/>
              </a:spcBef>
              <a:buClr>
                <a:schemeClr val="bg1">
                  <a:lumMod val="75000"/>
                </a:schemeClr>
              </a:buClr>
              <a:buFont typeface="Arial" panose="020B0604020202020204" pitchFamily="34" charset="0"/>
              <a:buChar char="•"/>
              <a:defRPr sz="1200" b="0" i="0" kern="120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  <a:spcAft>
                <a:spcPts val="600"/>
              </a:spcAft>
            </a:pPr>
            <a:r>
              <a:rPr lang="cs-CZ" sz="2400" b="1" dirty="0">
                <a:latin typeface="+mn-lt"/>
              </a:rPr>
              <a:t>Základní shrnutí</a:t>
            </a:r>
          </a:p>
          <a:p>
            <a:pPr>
              <a:lnSpc>
                <a:spcPct val="100000"/>
              </a:lnSpc>
              <a:spcAft>
                <a:spcPts val="600"/>
              </a:spcAft>
            </a:pPr>
            <a:endParaRPr lang="cs-CZ" sz="900" b="1" dirty="0">
              <a:latin typeface="+mn-lt"/>
            </a:endParaRPr>
          </a:p>
          <a:p>
            <a:pPr lvl="1">
              <a:lnSpc>
                <a:spcPct val="150000"/>
              </a:lnSpc>
              <a:spcAft>
                <a:spcPts val="600"/>
              </a:spcAft>
              <a:buClr>
                <a:schemeClr val="accent4"/>
              </a:buClr>
              <a:buFont typeface="Wingdings" panose="05000000000000000000" pitchFamily="2" charset="2"/>
              <a:buChar char="§"/>
            </a:pPr>
            <a:r>
              <a:rPr lang="cs-CZ" sz="1600" b="1" dirty="0">
                <a:latin typeface="+mn-lt"/>
              </a:rPr>
              <a:t>Cílený výnos 6% </a:t>
            </a:r>
            <a:r>
              <a:rPr lang="cs-CZ" sz="1600" b="1" dirty="0" err="1">
                <a:latin typeface="+mn-lt"/>
              </a:rPr>
              <a:t>p.a</a:t>
            </a:r>
            <a:r>
              <a:rPr lang="cs-CZ" sz="1600" b="1" dirty="0">
                <a:latin typeface="+mn-lt"/>
              </a:rPr>
              <a:t>. </a:t>
            </a:r>
            <a:endParaRPr lang="cs-CZ" sz="1600" dirty="0">
              <a:latin typeface="+mn-lt"/>
            </a:endParaRPr>
          </a:p>
          <a:p>
            <a:pPr lvl="1">
              <a:lnSpc>
                <a:spcPct val="150000"/>
              </a:lnSpc>
              <a:spcAft>
                <a:spcPts val="600"/>
              </a:spcAft>
              <a:buClr>
                <a:schemeClr val="accent4"/>
              </a:buClr>
              <a:buFont typeface="Wingdings" panose="05000000000000000000" pitchFamily="2" charset="2"/>
              <a:buChar char="§"/>
            </a:pPr>
            <a:r>
              <a:rPr lang="cs-CZ" sz="1600" b="1" dirty="0">
                <a:latin typeface="+mn-lt"/>
              </a:rPr>
              <a:t>Pro institucionální investory vstupní i výstupní poplatek 0%</a:t>
            </a:r>
          </a:p>
          <a:p>
            <a:pPr lvl="1">
              <a:lnSpc>
                <a:spcPct val="150000"/>
              </a:lnSpc>
              <a:spcAft>
                <a:spcPts val="600"/>
              </a:spcAft>
              <a:buClr>
                <a:schemeClr val="accent4"/>
              </a:buClr>
              <a:buFont typeface="Wingdings" panose="05000000000000000000" pitchFamily="2" charset="2"/>
              <a:buChar char="§"/>
            </a:pPr>
            <a:r>
              <a:rPr lang="cs-CZ" sz="1600" dirty="0">
                <a:latin typeface="+mn-lt"/>
              </a:rPr>
              <a:t>Investice do funkčních, plně pronajatých nemovitostí (nájemníci Tesco, Billa, OBI, JYSK, atd.)</a:t>
            </a:r>
          </a:p>
          <a:p>
            <a:pPr lvl="1">
              <a:lnSpc>
                <a:spcPct val="150000"/>
              </a:lnSpc>
              <a:spcAft>
                <a:spcPts val="600"/>
              </a:spcAft>
              <a:buClr>
                <a:schemeClr val="accent4"/>
              </a:buClr>
              <a:buFont typeface="Wingdings" panose="05000000000000000000" pitchFamily="2" charset="2"/>
              <a:buChar char="§"/>
            </a:pPr>
            <a:r>
              <a:rPr lang="cs-CZ" sz="1600" b="1" dirty="0">
                <a:latin typeface="+mn-lt"/>
              </a:rPr>
              <a:t>Hodnota vkladu kryta hodnotou spravovaných nemovitostí (aktuálně 7,56 mld. Kč)</a:t>
            </a:r>
          </a:p>
          <a:p>
            <a:pPr lvl="1">
              <a:lnSpc>
                <a:spcPct val="150000"/>
              </a:lnSpc>
              <a:spcAft>
                <a:spcPts val="600"/>
              </a:spcAft>
              <a:buClr>
                <a:schemeClr val="accent4"/>
              </a:buClr>
              <a:buFont typeface="Wingdings" panose="05000000000000000000" pitchFamily="2" charset="2"/>
              <a:buChar char="§"/>
            </a:pPr>
            <a:r>
              <a:rPr lang="cs-CZ" sz="1600" dirty="0">
                <a:latin typeface="+mn-lt"/>
              </a:rPr>
              <a:t>Dostupnost prostředků do 2 měsíců </a:t>
            </a:r>
          </a:p>
          <a:p>
            <a:pPr marL="382950" indent="-285750">
              <a:lnSpc>
                <a:spcPct val="90000"/>
              </a:lnSpc>
              <a:spcBef>
                <a:spcPts val="500"/>
              </a:spcBef>
              <a:spcAft>
                <a:spcPts val="600"/>
              </a:spcAft>
              <a:buClr>
                <a:srgbClr val="3D61F2"/>
              </a:buClr>
              <a:buFont typeface="Wingdings" panose="05000000000000000000" pitchFamily="2" charset="2"/>
              <a:buChar char="§"/>
              <a:defRPr/>
            </a:pPr>
            <a:r>
              <a:rPr kumimoji="0" lang="cs-CZ" sz="1600" b="1" i="0" u="none" strike="noStrike" kern="1200" cap="none" spc="0" normalizeH="0" baseline="0" noProof="0" dirty="0">
                <a:ln>
                  <a:noFill/>
                </a:ln>
                <a:solidFill>
                  <a:srgbClr val="0A1A49"/>
                </a:solidFill>
                <a:effectLst/>
                <a:uLnTx/>
                <a:uFillTx/>
                <a:latin typeface="+mn-lt"/>
                <a:ea typeface="+mn-ea"/>
                <a:cs typeface="Arial" panose="020B0604020202020204" pitchFamily="34" charset="0"/>
              </a:rPr>
              <a:t>Výnosově-rizikový ukazatel SRRI na hodnotě 2 (na škále 1-7, 1=nejnižší riziko)</a:t>
            </a:r>
            <a:endParaRPr lang="cs-CZ" sz="1600" dirty="0">
              <a:latin typeface="+mn-lt"/>
            </a:endParaRPr>
          </a:p>
          <a:p>
            <a:pPr lvl="1">
              <a:lnSpc>
                <a:spcPct val="150000"/>
              </a:lnSpc>
              <a:spcAft>
                <a:spcPts val="600"/>
              </a:spcAft>
              <a:buClr>
                <a:schemeClr val="accent4"/>
              </a:buClr>
              <a:buFont typeface="Wingdings" panose="05000000000000000000" pitchFamily="2" charset="2"/>
              <a:buChar char="§"/>
            </a:pPr>
            <a:r>
              <a:rPr lang="cs-CZ" sz="1600" dirty="0">
                <a:latin typeface="+mn-lt"/>
              </a:rPr>
              <a:t>Auditor </a:t>
            </a:r>
            <a:r>
              <a:rPr lang="cs-CZ" sz="1600" dirty="0" err="1">
                <a:latin typeface="+mn-lt"/>
              </a:rPr>
              <a:t>Delloite</a:t>
            </a:r>
            <a:endParaRPr lang="cs-CZ" sz="1600" dirty="0">
              <a:latin typeface="+mn-lt"/>
            </a:endParaRPr>
          </a:p>
          <a:p>
            <a:pPr lvl="1">
              <a:lnSpc>
                <a:spcPct val="150000"/>
              </a:lnSpc>
              <a:spcAft>
                <a:spcPts val="600"/>
              </a:spcAft>
              <a:buClr>
                <a:schemeClr val="accent4"/>
              </a:buClr>
              <a:buFont typeface="Wingdings" panose="05000000000000000000" pitchFamily="2" charset="2"/>
              <a:buChar char="§"/>
            </a:pPr>
            <a:r>
              <a:rPr lang="cs-CZ" sz="1600" b="1" dirty="0">
                <a:latin typeface="+mn-lt"/>
              </a:rPr>
              <a:t>Pro institucionální investory možnost zajistit vklad speciálním dodatkem – vždy na 12 měsíců s možností prolongace</a:t>
            </a:r>
          </a:p>
          <a:p>
            <a:pPr lvl="1">
              <a:lnSpc>
                <a:spcPct val="150000"/>
              </a:lnSpc>
              <a:spcAft>
                <a:spcPts val="600"/>
              </a:spcAft>
              <a:buClr>
                <a:schemeClr val="accent1"/>
              </a:buClr>
              <a:buFont typeface="Wingdings" panose="05000000000000000000" pitchFamily="2" charset="2"/>
              <a:buChar char="§"/>
            </a:pPr>
            <a:endParaRPr lang="cs-CZ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102879646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CREIF">
      <a:dk1>
        <a:srgbClr val="000000"/>
      </a:dk1>
      <a:lt1>
        <a:srgbClr val="FFFFFF"/>
      </a:lt1>
      <a:dk2>
        <a:srgbClr val="0A1A49"/>
      </a:dk2>
      <a:lt2>
        <a:srgbClr val="F2F2F2"/>
      </a:lt2>
      <a:accent1>
        <a:srgbClr val="9542E7"/>
      </a:accent1>
      <a:accent2>
        <a:srgbClr val="DB1548"/>
      </a:accent2>
      <a:accent3>
        <a:srgbClr val="008146"/>
      </a:accent3>
      <a:accent4>
        <a:srgbClr val="3D61F2"/>
      </a:accent4>
      <a:accent5>
        <a:srgbClr val="AE5814"/>
      </a:accent5>
      <a:accent6>
        <a:srgbClr val="6F6F6F"/>
      </a:accent6>
      <a:hlink>
        <a:srgbClr val="9542E7"/>
      </a:hlink>
      <a:folHlink>
        <a:srgbClr val="BF8EF1"/>
      </a:folHlink>
    </a:clrScheme>
    <a:fontScheme name="Czech Fund">
      <a:majorFont>
        <a:latin typeface="Proxima Nova Extrabold"/>
        <a:ea typeface=""/>
        <a:cs typeface=""/>
      </a:majorFont>
      <a:minorFont>
        <a:latin typeface="Proxima Nov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/>
      <a:bodyPr rtlCol="0" anchor="ctr"/>
      <a:lstStyle>
        <a:defPPr algn="ctr">
          <a:defRPr sz="1400" dirty="0"/>
        </a:defPPr>
      </a:lstStyle>
      <a:style>
        <a:lnRef idx="1">
          <a:schemeClr val="accent4"/>
        </a:lnRef>
        <a:fillRef idx="2">
          <a:schemeClr val="accent4"/>
        </a:fillRef>
        <a:effectRef idx="1">
          <a:schemeClr val="accent4"/>
        </a:effectRef>
        <a:fontRef idx="minor">
          <a:schemeClr val="dk1"/>
        </a:fontRef>
      </a:style>
    </a:spDef>
    <a:txDef>
      <a:spPr>
        <a:noFill/>
      </a:spPr>
      <a:bodyPr wrap="square" rtlCol="0">
        <a:noAutofit/>
      </a:bodyPr>
      <a:lstStyle>
        <a:defPPr algn="l">
          <a:defRPr sz="1200" dirty="0">
            <a:solidFill>
              <a:schemeClr val="tx2"/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CREIF Template Nov2021pz" id="{C014AAA5-4056-4B28-BB18-6DC2F2682A2B}" vid="{E4EE6993-6925-40EB-AC32-78F74A2CD189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CREIF Template Nov2021pz</Template>
  <TotalTime>7957</TotalTime>
  <Words>187</Words>
  <Application>Microsoft Office PowerPoint</Application>
  <PresentationFormat>Širokoúhlá obrazovka</PresentationFormat>
  <Paragraphs>23</Paragraphs>
  <Slides>9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9</vt:i4>
      </vt:variant>
    </vt:vector>
  </HeadingPairs>
  <TitlesOfParts>
    <vt:vector size="14" baseType="lpstr">
      <vt:lpstr>Arial</vt:lpstr>
      <vt:lpstr>Proxima Nova</vt:lpstr>
      <vt:lpstr>Proxima Nova Extrabold</vt:lpstr>
      <vt:lpstr>Wingdings</vt:lpstr>
      <vt:lpstr>Motiv Office</vt:lpstr>
      <vt:lpstr>Czech Real Estate Investment Fund</vt:lpstr>
      <vt:lpstr>Investice do komerčních nemovitostí se stabilním zhodnocením</vt:lpstr>
      <vt:lpstr>Investice do komerčních nemovitostí se stabilním zhodnocením</vt:lpstr>
      <vt:lpstr>Investice do komerčních nemovitostí se stabilním zhodnocením</vt:lpstr>
      <vt:lpstr>CREIF je skutečně nemovitostní fond</vt:lpstr>
      <vt:lpstr>Výnos fondu od založení</vt:lpstr>
      <vt:lpstr>Výnos fondu od založení</vt:lpstr>
      <vt:lpstr>Více než 14 000 spokojených investorů</vt:lpstr>
      <vt:lpstr>Prezentace aplikace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Czech Real Estate Investment Fund</dc:title>
  <dc:creator>Pavel Zahradil</dc:creator>
  <cp:lastModifiedBy>Aleš Demel</cp:lastModifiedBy>
  <cp:revision>103</cp:revision>
  <cp:lastPrinted>2024-09-23T06:21:54Z</cp:lastPrinted>
  <dcterms:created xsi:type="dcterms:W3CDTF">2021-11-30T12:31:43Z</dcterms:created>
  <dcterms:modified xsi:type="dcterms:W3CDTF">2024-10-21T08:19:29Z</dcterms:modified>
</cp:coreProperties>
</file>