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Realizace </a:t>
            </a:r>
            <a:r>
              <a:rPr lang="cs-CZ" dirty="0" err="1" smtClean="0">
                <a:solidFill>
                  <a:srgbClr val="C00000"/>
                </a:solidFill>
              </a:rPr>
              <a:t>projetku</a:t>
            </a:r>
            <a:r>
              <a:rPr lang="cs-CZ" dirty="0" smtClean="0">
                <a:solidFill>
                  <a:srgbClr val="C00000"/>
                </a:solidFill>
              </a:rPr>
              <a:t> SB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15045" y="4952501"/>
            <a:ext cx="8045373" cy="742279"/>
          </a:xfrm>
        </p:spPr>
        <p:txBody>
          <a:bodyPr/>
          <a:lstStyle/>
          <a:p>
            <a:r>
              <a:rPr lang="cs-CZ" dirty="0" smtClean="0"/>
              <a:t>Veselíčko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034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1021"/>
          </a:xfrm>
        </p:spPr>
        <p:txBody>
          <a:bodyPr>
            <a:normAutofit fontScale="90000"/>
          </a:bodyPr>
          <a:lstStyle/>
          <a:p>
            <a:r>
              <a:rPr lang="cs-CZ" dirty="0"/>
              <a:t>PRŮBĚŽNÁ EVALUAČNÍ ZPRÁVA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992" y="1505331"/>
            <a:ext cx="6822152" cy="4606711"/>
          </a:xfrm>
        </p:spPr>
      </p:pic>
    </p:spTree>
    <p:extLst>
      <p:ext uri="{BB962C8B-B14F-4D97-AF65-F5344CB8AC3E}">
        <p14:creationId xmlns:p14="http://schemas.microsoft.com/office/powerpoint/2010/main" val="2061826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6839" y="238006"/>
            <a:ext cx="11024740" cy="933068"/>
          </a:xfrm>
        </p:spPr>
        <p:txBody>
          <a:bodyPr>
            <a:noAutofit/>
          </a:bodyPr>
          <a:lstStyle/>
          <a:p>
            <a:r>
              <a:rPr lang="cs-CZ" sz="3200" dirty="0"/>
              <a:t>Shrnutí bodového hodnocení souladu lokálních </a:t>
            </a:r>
            <a:r>
              <a:rPr lang="cs-CZ" sz="3200" dirty="0" smtClean="0"/>
              <a:t>1/2 koncepcí </a:t>
            </a:r>
            <a:r>
              <a:rPr lang="cs-CZ" sz="3200" dirty="0"/>
              <a:t>s Koncepcí sociálního bydlení ČR 2015–2025</a:t>
            </a:r>
            <a:endParaRPr lang="cs-CZ" sz="3200" i="1" dirty="0"/>
          </a:p>
        </p:txBody>
      </p:sp>
      <p:pic>
        <p:nvPicPr>
          <p:cNvPr id="4" name="Obrázek 3"/>
          <p:cNvPicPr/>
          <p:nvPr/>
        </p:nvPicPr>
        <p:blipFill>
          <a:blip r:embed="rId2"/>
          <a:stretch>
            <a:fillRect/>
          </a:stretch>
        </p:blipFill>
        <p:spPr>
          <a:xfrm>
            <a:off x="1331495" y="1321116"/>
            <a:ext cx="9480884" cy="5336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076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1678" y="272716"/>
            <a:ext cx="10178322" cy="930443"/>
          </a:xfrm>
        </p:spPr>
        <p:txBody>
          <a:bodyPr>
            <a:noAutofit/>
          </a:bodyPr>
          <a:lstStyle/>
          <a:p>
            <a:r>
              <a:rPr lang="cs-CZ" sz="2800" dirty="0"/>
              <a:t>Shrnutí bodového hodnocení souladu </a:t>
            </a:r>
            <a:r>
              <a:rPr lang="cs-CZ" sz="2800" dirty="0" smtClean="0"/>
              <a:t>lokálních 2/2   koncepcí </a:t>
            </a:r>
            <a:r>
              <a:rPr lang="cs-CZ" sz="2800" dirty="0"/>
              <a:t>s Koncepcí sociálního bydlení ČR 2015–2025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4821" y="1203159"/>
            <a:ext cx="10860505" cy="5470358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Koncepce jednotlivých obcí byly hodnoceny prostřednictvím souladu s jednotlivými principy, maximum bodů pro hodnocení míry souladu bylo 27, minimum 9. Celková míra souladu tak je v rozmezí </a:t>
            </a:r>
            <a:r>
              <a:rPr lang="cs-CZ" b="1" dirty="0"/>
              <a:t>27–22 bodů (vysoká), 21–15 bodů (střední), 14–9 bodů (nízká)</a:t>
            </a:r>
            <a:r>
              <a:rPr lang="cs-CZ" dirty="0"/>
              <a:t>.</a:t>
            </a:r>
            <a:endParaRPr lang="cs-CZ" sz="1800" dirty="0"/>
          </a:p>
          <a:p>
            <a:r>
              <a:rPr lang="cs-CZ" dirty="0"/>
              <a:t>Výsledná míra souladu jednotlivých obcí s Koncepcí sociálního bydlení ČR 2015–2025:</a:t>
            </a:r>
            <a:endParaRPr lang="cs-CZ" sz="1800" dirty="0"/>
          </a:p>
          <a:p>
            <a:pPr lvl="0"/>
            <a:r>
              <a:rPr lang="cs-CZ" b="1" dirty="0"/>
              <a:t>vysoká (27–22 b)</a:t>
            </a:r>
            <a:endParaRPr lang="cs-CZ" dirty="0"/>
          </a:p>
          <a:p>
            <a:pPr lvl="1"/>
            <a:r>
              <a:rPr lang="cs-CZ" dirty="0"/>
              <a:t>Ostrava, Jindřichův Hradec (24 b)</a:t>
            </a:r>
          </a:p>
          <a:p>
            <a:pPr lvl="1"/>
            <a:r>
              <a:rPr lang="cs-CZ" dirty="0"/>
              <a:t>Plzeň (23 b)</a:t>
            </a:r>
          </a:p>
          <a:p>
            <a:pPr lvl="1"/>
            <a:r>
              <a:rPr lang="cs-CZ" dirty="0"/>
              <a:t>Chomutov, Vír (22 b)</a:t>
            </a:r>
          </a:p>
          <a:p>
            <a:pPr lvl="0"/>
            <a:r>
              <a:rPr lang="cs-CZ" b="1" dirty="0"/>
              <a:t>střední (21 – 15 b)</a:t>
            </a:r>
            <a:endParaRPr lang="cs-CZ" dirty="0"/>
          </a:p>
          <a:p>
            <a:pPr lvl="1"/>
            <a:r>
              <a:rPr lang="cs-CZ" dirty="0"/>
              <a:t>Křižánky (21 b)</a:t>
            </a:r>
          </a:p>
          <a:p>
            <a:pPr lvl="1"/>
            <a:r>
              <a:rPr lang="cs-CZ" dirty="0"/>
              <a:t>Praha 14, Štětí, Velké Hamry, Veselíčko (20 b)</a:t>
            </a:r>
          </a:p>
          <a:p>
            <a:pPr lvl="1"/>
            <a:r>
              <a:rPr lang="cs-CZ" dirty="0"/>
              <a:t>Kadaň (19 b)</a:t>
            </a:r>
          </a:p>
          <a:p>
            <a:pPr lvl="1"/>
            <a:r>
              <a:rPr lang="cs-CZ" dirty="0"/>
              <a:t>Most (18 b)</a:t>
            </a:r>
          </a:p>
          <a:p>
            <a:pPr lvl="1"/>
            <a:r>
              <a:rPr lang="cs-CZ" dirty="0"/>
              <a:t>Pardubice (16 b)</a:t>
            </a:r>
          </a:p>
          <a:p>
            <a:pPr lvl="1"/>
            <a:r>
              <a:rPr lang="cs-CZ" dirty="0"/>
              <a:t>Otrokovice (15 b)</a:t>
            </a:r>
          </a:p>
          <a:p>
            <a:pPr lvl="0"/>
            <a:r>
              <a:rPr lang="cs-CZ" b="1" dirty="0"/>
              <a:t>nízká (14–9 b</a:t>
            </a:r>
            <a:r>
              <a:rPr lang="cs-CZ" b="1" dirty="0" smtClean="0"/>
              <a:t>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084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20773"/>
          </a:xfrm>
        </p:spPr>
        <p:txBody>
          <a:bodyPr/>
          <a:lstStyle/>
          <a:p>
            <a:r>
              <a:rPr lang="cs-CZ" dirty="0" smtClean="0"/>
              <a:t>Aktivity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30442" y="1203158"/>
            <a:ext cx="10716125" cy="5261810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 </a:t>
            </a:r>
            <a:r>
              <a:rPr lang="cs-CZ" sz="2800" dirty="0" smtClean="0"/>
              <a:t>21. 3. přednáška </a:t>
            </a:r>
            <a:r>
              <a:rPr lang="cs-CZ" sz="2800" dirty="0"/>
              <a:t>spojenou s besedou na </a:t>
            </a:r>
            <a:r>
              <a:rPr lang="cs-CZ" sz="2800" dirty="0" smtClean="0"/>
              <a:t>téma  Jak </a:t>
            </a:r>
            <a:r>
              <a:rPr lang="cs-CZ" sz="2800" dirty="0"/>
              <a:t>porozumět svým dětem aneb Proč děti </a:t>
            </a:r>
            <a:r>
              <a:rPr lang="cs-CZ" sz="2800" dirty="0" smtClean="0"/>
              <a:t>zlobí - Mgr</a:t>
            </a:r>
            <a:r>
              <a:rPr lang="cs-CZ" sz="2800" dirty="0"/>
              <a:t>. Marie Kaňovská z Centra pro rodinu Jitřenka Hranice. </a:t>
            </a:r>
            <a:endParaRPr lang="cs-CZ" sz="2800" dirty="0" smtClean="0"/>
          </a:p>
          <a:p>
            <a:r>
              <a:rPr lang="cs-CZ" sz="2800" dirty="0"/>
              <a:t>1.4</a:t>
            </a:r>
            <a:r>
              <a:rPr lang="cs-CZ" sz="2800" dirty="0" smtClean="0"/>
              <a:t>. Pracovní </a:t>
            </a:r>
            <a:r>
              <a:rPr lang="cs-CZ" sz="2800" dirty="0"/>
              <a:t>cesta do spřátelené obce </a:t>
            </a:r>
            <a:r>
              <a:rPr lang="cs-CZ" sz="2800" dirty="0" smtClean="0"/>
              <a:t>Vír</a:t>
            </a:r>
          </a:p>
          <a:p>
            <a:r>
              <a:rPr lang="cs-CZ" sz="2800" dirty="0" smtClean="0"/>
              <a:t>9.4.2019 Setkání </a:t>
            </a:r>
            <a:r>
              <a:rPr lang="cs-CZ" sz="2800" dirty="0"/>
              <a:t>sociálních pracovníků v obci Veselíčko (</a:t>
            </a:r>
            <a:r>
              <a:rPr lang="cs-CZ" sz="2800" dirty="0" smtClean="0"/>
              <a:t>9.30)</a:t>
            </a:r>
          </a:p>
          <a:p>
            <a:r>
              <a:rPr lang="cs-CZ" i="1" dirty="0"/>
              <a:t>Kontaktní centrum </a:t>
            </a:r>
            <a:r>
              <a:rPr lang="cs-CZ" i="1" dirty="0" smtClean="0"/>
              <a:t>MPSV ( </a:t>
            </a:r>
            <a:r>
              <a:rPr lang="cs-CZ" i="1" dirty="0"/>
              <a:t>Eliška Špičková, Marek </a:t>
            </a:r>
            <a:r>
              <a:rPr lang="cs-CZ" i="1" dirty="0" err="1"/>
              <a:t>Laichman</a:t>
            </a:r>
            <a:r>
              <a:rPr lang="cs-CZ" i="1" dirty="0"/>
              <a:t>, Karolina Pavlíčková a </a:t>
            </a:r>
            <a:r>
              <a:rPr lang="cs-CZ" i="1" dirty="0" smtClean="0"/>
              <a:t>Blanka Mahdalová).  metodičky </a:t>
            </a:r>
            <a:r>
              <a:rPr lang="cs-CZ" i="1" dirty="0"/>
              <a:t>oblastní kanceláře projektu „Systémová podpora soc. práce v obcích, Buďme </a:t>
            </a:r>
            <a:r>
              <a:rPr lang="cs-CZ" i="1" dirty="0" err="1"/>
              <a:t>profi</a:t>
            </a:r>
            <a:r>
              <a:rPr lang="cs-CZ" i="1" dirty="0"/>
              <a:t>“ </a:t>
            </a:r>
            <a:r>
              <a:rPr lang="cs-CZ" i="1" dirty="0" smtClean="0"/>
              <a:t> </a:t>
            </a:r>
            <a:r>
              <a:rPr lang="cs-CZ" i="1" dirty="0"/>
              <a:t>2 x </a:t>
            </a:r>
            <a:r>
              <a:rPr lang="cs-CZ" i="1" dirty="0" smtClean="0"/>
              <a:t>Ol ,2 </a:t>
            </a:r>
            <a:r>
              <a:rPr lang="cs-CZ" i="1" dirty="0"/>
              <a:t>x Praha</a:t>
            </a:r>
          </a:p>
          <a:p>
            <a:r>
              <a:rPr lang="cs-CZ" sz="2800" dirty="0" smtClean="0"/>
              <a:t>13.4. Pomazánkové Velikonoce</a:t>
            </a:r>
          </a:p>
          <a:p>
            <a:r>
              <a:rPr lang="cs-CZ" sz="2800" dirty="0" smtClean="0"/>
              <a:t>18.6.2019 – Pracovní setkání starostů a soc. pracovníků z okolních obcí připravuje se</a:t>
            </a:r>
          </a:p>
          <a:p>
            <a:r>
              <a:rPr lang="cs-CZ" sz="2800" dirty="0" smtClean="0"/>
              <a:t>Příprava zahraniční cesty</a:t>
            </a:r>
          </a:p>
          <a:p>
            <a:pPr marL="0" indent="0"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54024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68899"/>
          </a:xfrm>
        </p:spPr>
        <p:txBody>
          <a:bodyPr/>
          <a:lstStyle/>
          <a:p>
            <a:r>
              <a:rPr lang="cs-CZ" dirty="0" smtClean="0"/>
              <a:t>Výstupní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1678" y="1411705"/>
            <a:ext cx="10178322" cy="4467887"/>
          </a:xfrm>
        </p:spPr>
        <p:txBody>
          <a:bodyPr/>
          <a:lstStyle/>
          <a:p>
            <a:pPr lvl="0"/>
            <a:r>
              <a:rPr lang="cs-CZ" b="1" dirty="0"/>
              <a:t>Metodika sociální práce</a:t>
            </a:r>
            <a:endParaRPr lang="cs-CZ" dirty="0"/>
          </a:p>
          <a:p>
            <a:r>
              <a:rPr lang="cs-CZ" dirty="0"/>
              <a:t>- EM zpracuje kapitoly obecného rázu</a:t>
            </a:r>
          </a:p>
          <a:p>
            <a:r>
              <a:rPr lang="cs-CZ" dirty="0"/>
              <a:t>- PT proces sociální práce a nejčastější oblasti podpory klientů v SB  (zpracovává)</a:t>
            </a:r>
          </a:p>
          <a:p>
            <a:r>
              <a:rPr lang="cs-CZ" dirty="0"/>
              <a:t> </a:t>
            </a:r>
          </a:p>
          <a:p>
            <a:pPr lvl="0"/>
            <a:r>
              <a:rPr lang="cs-CZ" b="1" dirty="0"/>
              <a:t>Metodika prevence ztráty bydlení </a:t>
            </a:r>
            <a:endParaRPr lang="cs-CZ" dirty="0"/>
          </a:p>
          <a:p>
            <a:r>
              <a:rPr lang="cs-CZ" dirty="0"/>
              <a:t>je zpracováno, doplní se síť aktérů a závěrečná doporučení</a:t>
            </a:r>
          </a:p>
          <a:p>
            <a:r>
              <a:rPr lang="cs-CZ" dirty="0"/>
              <a:t>- AP </a:t>
            </a:r>
            <a:r>
              <a:rPr lang="cs-CZ" i="1" dirty="0"/>
              <a:t>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826796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Značka</Template>
  <TotalTime>26</TotalTime>
  <Words>76</Words>
  <Application>Microsoft Office PowerPoint</Application>
  <PresentationFormat>Širokoúhlá obrazovka</PresentationFormat>
  <Paragraphs>35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Realizace projetku SB</vt:lpstr>
      <vt:lpstr>PRŮBĚŽNÁ EVALUAČNÍ ZPRÁVA</vt:lpstr>
      <vt:lpstr>Shrnutí bodového hodnocení souladu lokálních 1/2 koncepcí s Koncepcí sociálního bydlení ČR 2015–2025</vt:lpstr>
      <vt:lpstr>Shrnutí bodového hodnocení souladu lokálních 2/2   koncepcí s Koncepcí sociálního bydlení ČR 2015–2025</vt:lpstr>
      <vt:lpstr>Aktivity </vt:lpstr>
      <vt:lpstr>Výstupní dokumenty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Panáková Alžběta</dc:creator>
  <cp:lastModifiedBy>Panáková Alžběta</cp:lastModifiedBy>
  <cp:revision>3</cp:revision>
  <dcterms:created xsi:type="dcterms:W3CDTF">2019-04-03T14:39:12Z</dcterms:created>
  <dcterms:modified xsi:type="dcterms:W3CDTF">2019-04-03T15:07:12Z</dcterms:modified>
</cp:coreProperties>
</file>